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notesMasterIdLst>
    <p:notesMasterId r:id="rId26"/>
  </p:notesMasterIdLst>
  <p:sldIdLst>
    <p:sldId id="259" r:id="rId4"/>
    <p:sldId id="2145706629" r:id="rId5"/>
    <p:sldId id="2145706753" r:id="rId6"/>
    <p:sldId id="2145706630" r:id="rId7"/>
    <p:sldId id="2145706638" r:id="rId8"/>
    <p:sldId id="2145706632" r:id="rId9"/>
    <p:sldId id="2145706635" r:id="rId10"/>
    <p:sldId id="2145706636" r:id="rId11"/>
    <p:sldId id="2145706637" r:id="rId12"/>
    <p:sldId id="2145706802" r:id="rId13"/>
    <p:sldId id="2145706639" r:id="rId14"/>
    <p:sldId id="2145706640" r:id="rId15"/>
    <p:sldId id="2145706801" r:id="rId16"/>
    <p:sldId id="264" r:id="rId17"/>
    <p:sldId id="2145706797" r:id="rId18"/>
    <p:sldId id="2145706798" r:id="rId19"/>
    <p:sldId id="2145706625" r:id="rId20"/>
    <p:sldId id="287" r:id="rId21"/>
    <p:sldId id="266" r:id="rId22"/>
    <p:sldId id="279" r:id="rId23"/>
    <p:sldId id="282" r:id="rId24"/>
    <p:sldId id="256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C1CCB-E01E-464D-9EE1-7DA4C2651331}" v="1296" dt="2022-07-28T17:20:44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1" y="13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Satisfaction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1.75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8-4D79-86DC-927E56C42B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1.95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8-4D79-86DC-927E56C42B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2.4</c:v>
                </c:pt>
                <c:pt idx="1">
                  <c:v>2.11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8-4D79-86DC-927E56C42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Ease</a:t>
            </a:r>
            <a:r>
              <a:rPr lang="de-DE" baseline="0"/>
              <a:t> </a:t>
            </a:r>
            <a:r>
              <a:rPr lang="de-DE" baseline="0" err="1"/>
              <a:t>of</a:t>
            </a:r>
            <a:r>
              <a:rPr lang="de-DE" baseline="0"/>
              <a:t> Use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C2-4FF2-B6AC-2C7B8646BF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C2-4FF2-B6AC-2C7B8646BF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3.28</c:v>
                </c:pt>
                <c:pt idx="1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2-4FF2-B6AC-2C7B8646B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Average</a:t>
            </a:r>
            <a:r>
              <a:rPr lang="de-DE" baseline="0"/>
              <a:t> </a:t>
            </a:r>
            <a:r>
              <a:rPr lang="de-DE" baseline="0" err="1"/>
              <a:t>Effectiveness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7BF-A4A2-AE9D382F6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55-64</c:v>
                </c:pt>
              </c:strCache>
            </c:strRef>
          </c:tx>
          <c:spPr>
            <a:solidFill>
              <a:srgbClr val="007A9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48-47BF-A4A2-AE9D382F6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65-74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Injectable</c:v>
                </c:pt>
                <c:pt idx="1">
                  <c:v>Non-injectable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2.5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48-47BF-A4A2-AE9D382F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317615"/>
        <c:axId val="396319695"/>
      </c:barChart>
      <c:catAx>
        <c:axId val="39631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9695"/>
        <c:crosses val="autoZero"/>
        <c:auto val="1"/>
        <c:lblAlgn val="ctr"/>
        <c:lblOffset val="100"/>
        <c:noMultiLvlLbl val="0"/>
      </c:catAx>
      <c:valAx>
        <c:axId val="39631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31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04-4C34-8472-37ABBB96735D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4-4C34-8472-37ABBB9673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A-4C04-96EF-B304D4D60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Prolia Syringe</c:v>
                </c:pt>
                <c:pt idx="1">
                  <c:v>Reclast Bottle, Infusion</c:v>
                </c:pt>
                <c:pt idx="2">
                  <c:v>Zometa Vial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177</c:v>
                </c:pt>
                <c:pt idx="1">
                  <c:v>357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4-4C34-8472-37ABBB967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Count of Non-injectable Medications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3-4458-AD99-D0B735464185}"/>
              </c:ext>
            </c:extLst>
          </c:dPt>
          <c:dPt>
            <c:idx val="1"/>
            <c:bubble3D val="0"/>
            <c:spPr>
              <a:solidFill>
                <a:srgbClr val="007A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3-4458-AD99-D0B735464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E3-4458-AD99-D0B7354641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Altevia</c:v>
                </c:pt>
                <c:pt idx="1">
                  <c:v>Actonel 35 mg Tablet</c:v>
                </c:pt>
                <c:pt idx="2">
                  <c:v>Actonel Tablet Osteoporosis Agents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11</c:v>
                </c:pt>
                <c:pt idx="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3-4458-AD99-D0B735464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057B-168E-4D7D-9AEE-AC2099D7CF13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72891-151C-422F-9047-A8E5C7B507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4039F-097C-4C65-BBDF-9208D2887D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1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88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7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sentences</a:t>
            </a:r>
            <a:r>
              <a:rPr lang="de-DE"/>
              <a:t>,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color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info</a:t>
            </a:r>
            <a:r>
              <a:rPr lang="de-DE"/>
              <a:t>, </a:t>
            </a:r>
            <a:r>
              <a:rPr lang="de-DE" err="1"/>
              <a:t>direct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72891-151C-422F-9047-A8E5C7B5072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63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0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7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03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7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1200" dirty="0">
                <a:sym typeface="Wingdings" panose="05000000000000000000" pitchFamily="2" charset="2"/>
              </a:rPr>
              <a:t>People leave a review if the drug is effective, and if side effects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4039F-097C-4C65-BBDF-9208D2887D8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75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D06D-7FB2-4AA9-B282-B01E6C55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8169-26A7-E04F-97AC-A3B6A3A3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EE23-B980-D0E0-5BCD-146A2D2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65DA-AB14-3DC7-11AF-936DA60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F612-DDE6-21C3-A9C5-6CFAE2D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F0C-0473-2F3A-14F0-A67C7EA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4561-4E21-BC8E-DA01-FEAB1F8D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4943-D249-C804-DD5D-5A1B434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3B20-1292-FE35-40C7-E1852C34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35E-A978-00FB-1C30-09140A4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FC425-5096-3ADD-AABA-CD5EE134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1C759-1CE0-93C1-E0F8-34E36750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C4F3D-3917-CFF0-EFC1-F75A63FC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E9A9-360F-2447-EA9A-0E349E91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E57-F940-BEDA-A6AE-FE4E3CDF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5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8" y="-864"/>
            <a:ext cx="12198453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/>
              <a:t>Ort, TT.MM.JJJJ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5" y="1124743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902965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S Picture">
            <a:extLst>
              <a:ext uri="{FF2B5EF4-FFF2-40B4-BE49-F238E27FC236}">
                <a16:creationId xmlns:a16="http://schemas.microsoft.com/office/drawing/2014/main" id="{8BBCE0C9-B05F-4352-8BA6-E65112EF9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8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1"/>
            <a:ext cx="4591652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4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1" y="-4764"/>
            <a:ext cx="12181200" cy="6862763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4" indent="0">
              <a:buNone/>
              <a:defRPr/>
            </a:lvl2pPr>
            <a:lvl3pPr marL="406405" indent="0">
              <a:buNone/>
              <a:defRPr/>
            </a:lvl3pPr>
            <a:lvl4pPr marL="630245" indent="0">
              <a:buNone/>
              <a:defRPr/>
            </a:lvl4pPr>
            <a:lvl5pPr marL="863611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3" y="-30479"/>
            <a:ext cx="12191998" cy="687600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S Body text Placeholder"/>
          <p:cNvSpPr>
            <a:spLocks noGrp="1"/>
          </p:cNvSpPr>
          <p:nvPr>
            <p:ph idx="1"/>
          </p:nvPr>
        </p:nvSpPr>
        <p:spPr>
          <a:xfrm>
            <a:off x="550803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</p:spTree>
    <p:extLst>
      <p:ext uri="{BB962C8B-B14F-4D97-AF65-F5344CB8AC3E}">
        <p14:creationId xmlns:p14="http://schemas.microsoft.com/office/powerpoint/2010/main" val="41749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bearbeiten.</a:t>
            </a:r>
          </a:p>
        </p:txBody>
      </p:sp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9DA-880F-ED88-C1EA-3930E3C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5C36-FE46-6A1F-2760-EB7C4D65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F7DA-E177-37F4-421A-83A4837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853E-8AA9-CAAC-EA22-BE5FA654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3EAE-C900-DE0E-57BD-39F317C3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3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S Worldwide">
            <a:extLst>
              <a:ext uri="{FF2B5EF4-FFF2-40B4-BE49-F238E27FC236}">
                <a16:creationId xmlns:a16="http://schemas.microsoft.com/office/drawing/2014/main" id="{E7AAAD39-EBEE-44FB-B151-0D92D5040958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3750"/>
          <a:stretch/>
        </p:blipFill>
        <p:spPr>
          <a:xfrm>
            <a:off x="0" y="-1"/>
            <a:ext cx="12192000" cy="6876000"/>
          </a:xfrm>
          <a:prstGeom prst="rect">
            <a:avLst/>
          </a:pr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0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27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5E120A-47E6-49E9-830B-46E8296F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7" t="34037" r="59204" b="62939"/>
          <a:stretch/>
        </p:blipFill>
        <p:spPr>
          <a:xfrm>
            <a:off x="3651160" y="2424825"/>
            <a:ext cx="1036951" cy="206061"/>
          </a:xfrm>
          <a:prstGeom prst="rect">
            <a:avLst/>
          </a:prstGeom>
        </p:spPr>
      </p:pic>
      <p:pic>
        <p:nvPicPr>
          <p:cNvPr id="14" name="CS Logo">
            <a:extLst>
              <a:ext uri="{FF2B5EF4-FFF2-40B4-BE49-F238E27FC236}">
                <a16:creationId xmlns:a16="http://schemas.microsoft.com/office/drawing/2014/main" id="{C5BB9984-3422-4A77-8CC9-FB239C597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4" y="-54"/>
            <a:ext cx="115252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6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Variable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14"/>
          </p:nvPr>
        </p:nvSpPr>
        <p:spPr>
          <a:xfrm>
            <a:off x="-6559" y="-864"/>
            <a:ext cx="12198454" cy="6873623"/>
          </a:xfrm>
          <a:custGeom>
            <a:avLst/>
            <a:gdLst>
              <a:gd name="connsiteX0" fmla="*/ 0 w 5426179"/>
              <a:gd name="connsiteY0" fmla="*/ 0 h 3828004"/>
              <a:gd name="connsiteX1" fmla="*/ 5426179 w 5426179"/>
              <a:gd name="connsiteY1" fmla="*/ 0 h 3828004"/>
              <a:gd name="connsiteX2" fmla="*/ 5426179 w 5426179"/>
              <a:gd name="connsiteY2" fmla="*/ 3828004 h 3828004"/>
              <a:gd name="connsiteX3" fmla="*/ 0 w 5426179"/>
              <a:gd name="connsiteY3" fmla="*/ 3828004 h 3828004"/>
              <a:gd name="connsiteX4" fmla="*/ 0 w 5426179"/>
              <a:gd name="connsiteY4" fmla="*/ 0 h 3828004"/>
              <a:gd name="connsiteX5" fmla="*/ 478501 w 5426179"/>
              <a:gd name="connsiteY5" fmla="*/ 478501 h 3828004"/>
              <a:gd name="connsiteX6" fmla="*/ 478501 w 5426179"/>
              <a:gd name="connsiteY6" fmla="*/ 3349504 h 3828004"/>
              <a:gd name="connsiteX7" fmla="*/ 4947679 w 5426179"/>
              <a:gd name="connsiteY7" fmla="*/ 3349504 h 3828004"/>
              <a:gd name="connsiteX8" fmla="*/ 4947679 w 5426179"/>
              <a:gd name="connsiteY8" fmla="*/ 478501 h 3828004"/>
              <a:gd name="connsiteX9" fmla="*/ 478501 w 5426179"/>
              <a:gd name="connsiteY9" fmla="*/ 478501 h 3828004"/>
              <a:gd name="connsiteX0" fmla="*/ 0 w 7512154"/>
              <a:gd name="connsiteY0" fmla="*/ 0 h 5571079"/>
              <a:gd name="connsiteX1" fmla="*/ 7512154 w 7512154"/>
              <a:gd name="connsiteY1" fmla="*/ 1743075 h 5571079"/>
              <a:gd name="connsiteX2" fmla="*/ 7512154 w 7512154"/>
              <a:gd name="connsiteY2" fmla="*/ 5571079 h 5571079"/>
              <a:gd name="connsiteX3" fmla="*/ 2085975 w 7512154"/>
              <a:gd name="connsiteY3" fmla="*/ 5571079 h 5571079"/>
              <a:gd name="connsiteX4" fmla="*/ 0 w 7512154"/>
              <a:gd name="connsiteY4" fmla="*/ 0 h 5571079"/>
              <a:gd name="connsiteX5" fmla="*/ 2564476 w 7512154"/>
              <a:gd name="connsiteY5" fmla="*/ 2221576 h 5571079"/>
              <a:gd name="connsiteX6" fmla="*/ 2564476 w 7512154"/>
              <a:gd name="connsiteY6" fmla="*/ 5092579 h 5571079"/>
              <a:gd name="connsiteX7" fmla="*/ 7033654 w 7512154"/>
              <a:gd name="connsiteY7" fmla="*/ 5092579 h 5571079"/>
              <a:gd name="connsiteX8" fmla="*/ 7033654 w 7512154"/>
              <a:gd name="connsiteY8" fmla="*/ 2221576 h 5571079"/>
              <a:gd name="connsiteX9" fmla="*/ 2564476 w 7512154"/>
              <a:gd name="connsiteY9" fmla="*/ 2221576 h 5571079"/>
              <a:gd name="connsiteX0" fmla="*/ 0 w 12227029"/>
              <a:gd name="connsiteY0" fmla="*/ 9525 h 5580604"/>
              <a:gd name="connsiteX1" fmla="*/ 12227029 w 12227029"/>
              <a:gd name="connsiteY1" fmla="*/ 0 h 5580604"/>
              <a:gd name="connsiteX2" fmla="*/ 7512154 w 12227029"/>
              <a:gd name="connsiteY2" fmla="*/ 5580604 h 5580604"/>
              <a:gd name="connsiteX3" fmla="*/ 2085975 w 12227029"/>
              <a:gd name="connsiteY3" fmla="*/ 5580604 h 5580604"/>
              <a:gd name="connsiteX4" fmla="*/ 0 w 12227029"/>
              <a:gd name="connsiteY4" fmla="*/ 9525 h 5580604"/>
              <a:gd name="connsiteX5" fmla="*/ 2564476 w 12227029"/>
              <a:gd name="connsiteY5" fmla="*/ 2231101 h 5580604"/>
              <a:gd name="connsiteX6" fmla="*/ 2564476 w 12227029"/>
              <a:gd name="connsiteY6" fmla="*/ 5102104 h 5580604"/>
              <a:gd name="connsiteX7" fmla="*/ 7033654 w 12227029"/>
              <a:gd name="connsiteY7" fmla="*/ 5102104 h 5580604"/>
              <a:gd name="connsiteX8" fmla="*/ 7033654 w 12227029"/>
              <a:gd name="connsiteY8" fmla="*/ 2231101 h 5580604"/>
              <a:gd name="connsiteX9" fmla="*/ 2564476 w 12227029"/>
              <a:gd name="connsiteY9" fmla="*/ 2231101 h 5580604"/>
              <a:gd name="connsiteX0" fmla="*/ 0 w 12227029"/>
              <a:gd name="connsiteY0" fmla="*/ 9525 h 6847429"/>
              <a:gd name="connsiteX1" fmla="*/ 12227029 w 12227029"/>
              <a:gd name="connsiteY1" fmla="*/ 0 h 6847429"/>
              <a:gd name="connsiteX2" fmla="*/ 12207979 w 12227029"/>
              <a:gd name="connsiteY2" fmla="*/ 6847429 h 6847429"/>
              <a:gd name="connsiteX3" fmla="*/ 2085975 w 12227029"/>
              <a:gd name="connsiteY3" fmla="*/ 5580604 h 6847429"/>
              <a:gd name="connsiteX4" fmla="*/ 0 w 12227029"/>
              <a:gd name="connsiteY4" fmla="*/ 9525 h 6847429"/>
              <a:gd name="connsiteX5" fmla="*/ 2564476 w 12227029"/>
              <a:gd name="connsiteY5" fmla="*/ 2231101 h 6847429"/>
              <a:gd name="connsiteX6" fmla="*/ 2564476 w 12227029"/>
              <a:gd name="connsiteY6" fmla="*/ 5102104 h 6847429"/>
              <a:gd name="connsiteX7" fmla="*/ 7033654 w 12227029"/>
              <a:gd name="connsiteY7" fmla="*/ 5102104 h 6847429"/>
              <a:gd name="connsiteX8" fmla="*/ 7033654 w 12227029"/>
              <a:gd name="connsiteY8" fmla="*/ 2231101 h 6847429"/>
              <a:gd name="connsiteX9" fmla="*/ 2564476 w 12227029"/>
              <a:gd name="connsiteY9" fmla="*/ 2231101 h 6847429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33654 w 12227029"/>
              <a:gd name="connsiteY8" fmla="*/ 2231101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033654 w 12227029"/>
              <a:gd name="connsiteY7" fmla="*/ 5102104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2564476 w 12227029"/>
              <a:gd name="connsiteY5" fmla="*/ 2231101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2564476 w 12227029"/>
              <a:gd name="connsiteY9" fmla="*/ 2231101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2564476 w 12227029"/>
              <a:gd name="connsiteY6" fmla="*/ 510210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0329 w 12227029"/>
              <a:gd name="connsiteY7" fmla="*/ 2235079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4901 w 12227029"/>
              <a:gd name="connsiteY6" fmla="*/ 2263654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090804 w 12227029"/>
              <a:gd name="connsiteY8" fmla="*/ 109762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6003001 w 12227029"/>
              <a:gd name="connsiteY5" fmla="*/ 1116676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6003001 w 12227029"/>
              <a:gd name="connsiteY9" fmla="*/ 1116676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6676 h 6856954"/>
              <a:gd name="connsiteX9" fmla="*/ 5964901 w 12227029"/>
              <a:gd name="connsiteY9" fmla="*/ 1114294 h 6856954"/>
              <a:gd name="connsiteX0" fmla="*/ 0 w 12227029"/>
              <a:gd name="connsiteY0" fmla="*/ 9525 h 6856954"/>
              <a:gd name="connsiteX1" fmla="*/ 12227029 w 12227029"/>
              <a:gd name="connsiteY1" fmla="*/ 0 h 6856954"/>
              <a:gd name="connsiteX2" fmla="*/ 12207979 w 12227029"/>
              <a:gd name="connsiteY2" fmla="*/ 6847429 h 6856954"/>
              <a:gd name="connsiteX3" fmla="*/ 19050 w 12227029"/>
              <a:gd name="connsiteY3" fmla="*/ 6856954 h 6856954"/>
              <a:gd name="connsiteX4" fmla="*/ 0 w 12227029"/>
              <a:gd name="connsiteY4" fmla="*/ 9525 h 6856954"/>
              <a:gd name="connsiteX5" fmla="*/ 5964901 w 12227029"/>
              <a:gd name="connsiteY5" fmla="*/ 1114294 h 6856954"/>
              <a:gd name="connsiteX6" fmla="*/ 5969664 w 12227029"/>
              <a:gd name="connsiteY6" fmla="*/ 2256510 h 6856954"/>
              <a:gd name="connsiteX7" fmla="*/ 7102710 w 12227029"/>
              <a:gd name="connsiteY7" fmla="*/ 2256510 h 6856954"/>
              <a:gd name="connsiteX8" fmla="*/ 7102710 w 12227029"/>
              <a:gd name="connsiteY8" fmla="*/ 1119058 h 6856954"/>
              <a:gd name="connsiteX9" fmla="*/ 5964901 w 12227029"/>
              <a:gd name="connsiteY9" fmla="*/ 1114294 h 6856954"/>
              <a:gd name="connsiteX0" fmla="*/ 0 w 12212741"/>
              <a:gd name="connsiteY0" fmla="*/ 0 h 6864098"/>
              <a:gd name="connsiteX1" fmla="*/ 12212741 w 12212741"/>
              <a:gd name="connsiteY1" fmla="*/ 7144 h 6864098"/>
              <a:gd name="connsiteX2" fmla="*/ 12193691 w 12212741"/>
              <a:gd name="connsiteY2" fmla="*/ 6854573 h 6864098"/>
              <a:gd name="connsiteX3" fmla="*/ 4762 w 12212741"/>
              <a:gd name="connsiteY3" fmla="*/ 6864098 h 6864098"/>
              <a:gd name="connsiteX4" fmla="*/ 0 w 12212741"/>
              <a:gd name="connsiteY4" fmla="*/ 0 h 6864098"/>
              <a:gd name="connsiteX5" fmla="*/ 5950613 w 12212741"/>
              <a:gd name="connsiteY5" fmla="*/ 1121438 h 6864098"/>
              <a:gd name="connsiteX6" fmla="*/ 5955376 w 12212741"/>
              <a:gd name="connsiteY6" fmla="*/ 2263654 h 6864098"/>
              <a:gd name="connsiteX7" fmla="*/ 7088422 w 12212741"/>
              <a:gd name="connsiteY7" fmla="*/ 2263654 h 6864098"/>
              <a:gd name="connsiteX8" fmla="*/ 7088422 w 12212741"/>
              <a:gd name="connsiteY8" fmla="*/ 1126202 h 6864098"/>
              <a:gd name="connsiteX9" fmla="*/ 5950613 w 12212741"/>
              <a:gd name="connsiteY9" fmla="*/ 1121438 h 6864098"/>
              <a:gd name="connsiteX0" fmla="*/ 0 w 12193691"/>
              <a:gd name="connsiteY0" fmla="*/ 0 h 6864098"/>
              <a:gd name="connsiteX1" fmla="*/ 12191310 w 12193691"/>
              <a:gd name="connsiteY1" fmla="*/ 2381 h 6864098"/>
              <a:gd name="connsiteX2" fmla="*/ 12193691 w 12193691"/>
              <a:gd name="connsiteY2" fmla="*/ 6854573 h 6864098"/>
              <a:gd name="connsiteX3" fmla="*/ 4762 w 12193691"/>
              <a:gd name="connsiteY3" fmla="*/ 6864098 h 6864098"/>
              <a:gd name="connsiteX4" fmla="*/ 0 w 12193691"/>
              <a:gd name="connsiteY4" fmla="*/ 0 h 6864098"/>
              <a:gd name="connsiteX5" fmla="*/ 5950613 w 12193691"/>
              <a:gd name="connsiteY5" fmla="*/ 1121438 h 6864098"/>
              <a:gd name="connsiteX6" fmla="*/ 5955376 w 12193691"/>
              <a:gd name="connsiteY6" fmla="*/ 2263654 h 6864098"/>
              <a:gd name="connsiteX7" fmla="*/ 7088422 w 12193691"/>
              <a:gd name="connsiteY7" fmla="*/ 2263654 h 6864098"/>
              <a:gd name="connsiteX8" fmla="*/ 7088422 w 12193691"/>
              <a:gd name="connsiteY8" fmla="*/ 1126202 h 6864098"/>
              <a:gd name="connsiteX9" fmla="*/ 5950613 w 12193691"/>
              <a:gd name="connsiteY9" fmla="*/ 1121438 h 6864098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54573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093185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093185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6202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55376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55376 w 12198454"/>
              <a:gd name="connsiteY9" fmla="*/ 1121438 h 6873623"/>
              <a:gd name="connsiteX0" fmla="*/ 4763 w 12198454"/>
              <a:gd name="connsiteY0" fmla="*/ 0 h 6873623"/>
              <a:gd name="connsiteX1" fmla="*/ 12196073 w 12198454"/>
              <a:gd name="connsiteY1" fmla="*/ 2381 h 6873623"/>
              <a:gd name="connsiteX2" fmla="*/ 12198454 w 12198454"/>
              <a:gd name="connsiteY2" fmla="*/ 6864098 h 6873623"/>
              <a:gd name="connsiteX3" fmla="*/ 0 w 12198454"/>
              <a:gd name="connsiteY3" fmla="*/ 6873623 h 6873623"/>
              <a:gd name="connsiteX4" fmla="*/ 4763 w 12198454"/>
              <a:gd name="connsiteY4" fmla="*/ 0 h 6873623"/>
              <a:gd name="connsiteX5" fmla="*/ 5960138 w 12198454"/>
              <a:gd name="connsiteY5" fmla="*/ 1121438 h 6873623"/>
              <a:gd name="connsiteX6" fmla="*/ 5960139 w 12198454"/>
              <a:gd name="connsiteY6" fmla="*/ 2263654 h 6873623"/>
              <a:gd name="connsiteX7" fmla="*/ 7107472 w 12198454"/>
              <a:gd name="connsiteY7" fmla="*/ 2263654 h 6873623"/>
              <a:gd name="connsiteX8" fmla="*/ 7107472 w 12198454"/>
              <a:gd name="connsiteY8" fmla="*/ 1121440 h 6873623"/>
              <a:gd name="connsiteX9" fmla="*/ 5960138 w 12198454"/>
              <a:gd name="connsiteY9" fmla="*/ 1121438 h 687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454" h="6873623">
                <a:moveTo>
                  <a:pt x="4763" y="0"/>
                </a:moveTo>
                <a:lnTo>
                  <a:pt x="12196073" y="2381"/>
                </a:lnTo>
                <a:cubicBezTo>
                  <a:pt x="12196867" y="2286445"/>
                  <a:pt x="12197660" y="4580034"/>
                  <a:pt x="12198454" y="6864098"/>
                </a:cubicBezTo>
                <a:lnTo>
                  <a:pt x="0" y="6873623"/>
                </a:lnTo>
                <a:cubicBezTo>
                  <a:pt x="0" y="5597622"/>
                  <a:pt x="4763" y="1276001"/>
                  <a:pt x="4763" y="0"/>
                </a:cubicBezTo>
                <a:close/>
                <a:moveTo>
                  <a:pt x="5960138" y="1121438"/>
                </a:moveTo>
                <a:cubicBezTo>
                  <a:pt x="5961726" y="1502177"/>
                  <a:pt x="5958551" y="1882915"/>
                  <a:pt x="5960139" y="2263654"/>
                </a:cubicBezTo>
                <a:lnTo>
                  <a:pt x="7107472" y="2263654"/>
                </a:lnTo>
                <a:lnTo>
                  <a:pt x="7107472" y="1121440"/>
                </a:lnTo>
                <a:lnTo>
                  <a:pt x="5960138" y="11214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CS Location Date Placeholder"/>
          <p:cNvSpPr>
            <a:spLocks noGrp="1"/>
          </p:cNvSpPr>
          <p:nvPr>
            <p:ph type="subTitle" idx="1" hasCustomPrompt="1"/>
          </p:nvPr>
        </p:nvSpPr>
        <p:spPr>
          <a:xfrm>
            <a:off x="3106800" y="4438800"/>
            <a:ext cx="2844000" cy="288000"/>
          </a:xfrm>
          <a:solidFill>
            <a:schemeClr val="accent2"/>
          </a:solidFill>
        </p:spPr>
        <p:txBody>
          <a:bodyPr lIns="252000" rIns="72000" anchor="ctr" anchorCtr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Location, MM/DD/YYYY</a:t>
            </a:r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51984" y="1124743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 noProof="0"/>
              <a:t>Click to insert action title.</a:t>
            </a:r>
          </a:p>
        </p:txBody>
      </p:sp>
      <p:sp>
        <p:nvSpPr>
          <p:cNvPr id="13" name="CSVersion"/>
          <p:cNvSpPr/>
          <p:nvPr userDrawn="1"/>
        </p:nvSpPr>
        <p:spPr>
          <a:xfrm>
            <a:off x="5411392" y="4254783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chemeClr val="bg1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126627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S Picture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6624000" cy="1980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6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I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S Picture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8627" y="1"/>
            <a:ext cx="12200626" cy="6864770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856143"/>
              <a:gd name="connsiteX1" fmla="*/ 10490994 w 12191999"/>
              <a:gd name="connsiteY1" fmla="*/ 0 h 6856143"/>
              <a:gd name="connsiteX2" fmla="*/ 10488613 w 12191999"/>
              <a:gd name="connsiteY2" fmla="*/ 1143000 h 6856143"/>
              <a:gd name="connsiteX3" fmla="*/ 11641138 w 12191999"/>
              <a:gd name="connsiteY3" fmla="*/ 1143000 h 6856143"/>
              <a:gd name="connsiteX4" fmla="*/ 11641138 w 12191999"/>
              <a:gd name="connsiteY4" fmla="*/ 0 h 6856143"/>
              <a:gd name="connsiteX5" fmla="*/ 12191999 w 12191999"/>
              <a:gd name="connsiteY5" fmla="*/ 0 h 6856143"/>
              <a:gd name="connsiteX6" fmla="*/ 12191999 w 12191999"/>
              <a:gd name="connsiteY6" fmla="*/ 6856143 h 6856143"/>
              <a:gd name="connsiteX7" fmla="*/ 0 w 12191999"/>
              <a:gd name="connsiteY7" fmla="*/ 6597351 h 6856143"/>
              <a:gd name="connsiteX8" fmla="*/ 0 w 12191999"/>
              <a:gd name="connsiteY8" fmla="*/ 0 h 6856143"/>
              <a:gd name="connsiteX0" fmla="*/ 8627 w 12200626"/>
              <a:gd name="connsiteY0" fmla="*/ 0 h 6864770"/>
              <a:gd name="connsiteX1" fmla="*/ 10499621 w 12200626"/>
              <a:gd name="connsiteY1" fmla="*/ 0 h 6864770"/>
              <a:gd name="connsiteX2" fmla="*/ 10497240 w 12200626"/>
              <a:gd name="connsiteY2" fmla="*/ 1143000 h 6864770"/>
              <a:gd name="connsiteX3" fmla="*/ 11649765 w 12200626"/>
              <a:gd name="connsiteY3" fmla="*/ 1143000 h 6864770"/>
              <a:gd name="connsiteX4" fmla="*/ 11649765 w 12200626"/>
              <a:gd name="connsiteY4" fmla="*/ 0 h 6864770"/>
              <a:gd name="connsiteX5" fmla="*/ 12200626 w 12200626"/>
              <a:gd name="connsiteY5" fmla="*/ 0 h 6864770"/>
              <a:gd name="connsiteX6" fmla="*/ 12200626 w 12200626"/>
              <a:gd name="connsiteY6" fmla="*/ 6856143 h 6864770"/>
              <a:gd name="connsiteX7" fmla="*/ 0 w 12200626"/>
              <a:gd name="connsiteY7" fmla="*/ 6864770 h 6864770"/>
              <a:gd name="connsiteX8" fmla="*/ 8627 w 12200626"/>
              <a:gd name="connsiteY8" fmla="*/ 0 h 68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626" h="6864770">
                <a:moveTo>
                  <a:pt x="8627" y="0"/>
                </a:moveTo>
                <a:lnTo>
                  <a:pt x="10499621" y="0"/>
                </a:lnTo>
                <a:cubicBezTo>
                  <a:pt x="10498827" y="381000"/>
                  <a:pt x="10498034" y="762000"/>
                  <a:pt x="10497240" y="1143000"/>
                </a:cubicBezTo>
                <a:lnTo>
                  <a:pt x="11649765" y="1143000"/>
                </a:lnTo>
                <a:lnTo>
                  <a:pt x="11649765" y="0"/>
                </a:lnTo>
                <a:lnTo>
                  <a:pt x="12200626" y="0"/>
                </a:lnTo>
                <a:lnTo>
                  <a:pt x="12200626" y="6856143"/>
                </a:lnTo>
                <a:lnTo>
                  <a:pt x="0" y="6864770"/>
                </a:lnTo>
                <a:cubicBezTo>
                  <a:pt x="2876" y="4576513"/>
                  <a:pt x="5751" y="2288257"/>
                  <a:pt x="86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</a:t>
            </a:r>
            <a:br>
              <a:rPr lang="de-DE"/>
            </a:br>
            <a:r>
              <a:rPr lang="de-DE"/>
              <a:t>Klicken</a:t>
            </a:r>
            <a:br>
              <a:rPr lang="de-DE"/>
            </a:br>
            <a:r>
              <a:rPr lang="de-DE"/>
              <a:t> auf Symbol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6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3790800"/>
            <a:ext cx="4591651" cy="1214663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180000" tIns="144000" rIns="216000" bIns="180000" anchor="ctr" anchorCtr="0"/>
          <a:lstStyle>
            <a:lvl1pPr>
              <a:defRPr b="0"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pic>
        <p:nvPicPr>
          <p:cNvPr id="7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Variable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S 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1999" cy="6597351"/>
          </a:xfrm>
          <a:custGeom>
            <a:avLst/>
            <a:gdLst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  <a:gd name="connsiteX0" fmla="*/ 0 w 12191999"/>
              <a:gd name="connsiteY0" fmla="*/ 0 h 6597351"/>
              <a:gd name="connsiteX1" fmla="*/ 10490994 w 12191999"/>
              <a:gd name="connsiteY1" fmla="*/ 0 h 6597351"/>
              <a:gd name="connsiteX2" fmla="*/ 10488613 w 12191999"/>
              <a:gd name="connsiteY2" fmla="*/ 1143000 h 6597351"/>
              <a:gd name="connsiteX3" fmla="*/ 11641138 w 12191999"/>
              <a:gd name="connsiteY3" fmla="*/ 1143000 h 6597351"/>
              <a:gd name="connsiteX4" fmla="*/ 11641138 w 12191999"/>
              <a:gd name="connsiteY4" fmla="*/ 0 h 6597351"/>
              <a:gd name="connsiteX5" fmla="*/ 12191999 w 12191999"/>
              <a:gd name="connsiteY5" fmla="*/ 0 h 6597351"/>
              <a:gd name="connsiteX6" fmla="*/ 12191999 w 12191999"/>
              <a:gd name="connsiteY6" fmla="*/ 6597351 h 6597351"/>
              <a:gd name="connsiteX7" fmla="*/ 0 w 12191999"/>
              <a:gd name="connsiteY7" fmla="*/ 6597351 h 6597351"/>
              <a:gd name="connsiteX8" fmla="*/ 0 w 12191999"/>
              <a:gd name="connsiteY8" fmla="*/ 0 h 659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597351">
                <a:moveTo>
                  <a:pt x="0" y="0"/>
                </a:moveTo>
                <a:lnTo>
                  <a:pt x="10490994" y="0"/>
                </a:lnTo>
                <a:cubicBezTo>
                  <a:pt x="10490200" y="381000"/>
                  <a:pt x="10489407" y="762000"/>
                  <a:pt x="10488613" y="1143000"/>
                </a:cubicBez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non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5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" y="-4763"/>
            <a:ext cx="12181200" cy="6602114"/>
          </a:xfrm>
          <a:custGeom>
            <a:avLst/>
            <a:gdLst>
              <a:gd name="connsiteX0" fmla="*/ 0 w 12181200"/>
              <a:gd name="connsiteY0" fmla="*/ 0 h 6597351"/>
              <a:gd name="connsiteX1" fmla="*/ 12181200 w 12181200"/>
              <a:gd name="connsiteY1" fmla="*/ 0 h 6597351"/>
              <a:gd name="connsiteX2" fmla="*/ 12181200 w 12181200"/>
              <a:gd name="connsiteY2" fmla="*/ 6597351 h 6597351"/>
              <a:gd name="connsiteX3" fmla="*/ 0 w 12181200"/>
              <a:gd name="connsiteY3" fmla="*/ 6597351 h 6597351"/>
              <a:gd name="connsiteX4" fmla="*/ 0 w 12181200"/>
              <a:gd name="connsiteY4" fmla="*/ 0 h 6597351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2181200 w 12181200"/>
              <a:gd name="connsiteY2" fmla="*/ 4763 h 6602114"/>
              <a:gd name="connsiteX3" fmla="*/ 12181200 w 12181200"/>
              <a:gd name="connsiteY3" fmla="*/ 6602114 h 6602114"/>
              <a:gd name="connsiteX4" fmla="*/ 0 w 12181200"/>
              <a:gd name="connsiteY4" fmla="*/ 6602114 h 6602114"/>
              <a:gd name="connsiteX5" fmla="*/ 0 w 12181200"/>
              <a:gd name="connsiteY5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406500 w 12181200"/>
              <a:gd name="connsiteY2" fmla="*/ 4763 h 6602114"/>
              <a:gd name="connsiteX3" fmla="*/ 12181200 w 12181200"/>
              <a:gd name="connsiteY3" fmla="*/ 4763 h 6602114"/>
              <a:gd name="connsiteX4" fmla="*/ 12181200 w 12181200"/>
              <a:gd name="connsiteY4" fmla="*/ 6602114 h 6602114"/>
              <a:gd name="connsiteX5" fmla="*/ 0 w 12181200"/>
              <a:gd name="connsiteY5" fmla="*/ 6602114 h 6602114"/>
              <a:gd name="connsiteX6" fmla="*/ 0 w 12181200"/>
              <a:gd name="connsiteY6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406500 w 12181200"/>
              <a:gd name="connsiteY3" fmla="*/ 4763 h 6602114"/>
              <a:gd name="connsiteX4" fmla="*/ 12181200 w 12181200"/>
              <a:gd name="connsiteY4" fmla="*/ 4763 h 6602114"/>
              <a:gd name="connsiteX5" fmla="*/ 12181200 w 12181200"/>
              <a:gd name="connsiteY5" fmla="*/ 6602114 h 6602114"/>
              <a:gd name="connsiteX6" fmla="*/ 0 w 12181200"/>
              <a:gd name="connsiteY6" fmla="*/ 6602114 h 6602114"/>
              <a:gd name="connsiteX7" fmla="*/ 0 w 12181200"/>
              <a:gd name="connsiteY7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6000 w 12181200"/>
              <a:gd name="connsiteY3" fmla="*/ 1588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406500 w 12181200"/>
              <a:gd name="connsiteY4" fmla="*/ 4763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212825 w 12181200"/>
              <a:gd name="connsiteY3" fmla="*/ 1154113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6524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1022325 w 12181200"/>
              <a:gd name="connsiteY2" fmla="*/ 4763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572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  <a:gd name="connsiteX0" fmla="*/ 0 w 12181200"/>
              <a:gd name="connsiteY0" fmla="*/ 4763 h 6602114"/>
              <a:gd name="connsiteX1" fmla="*/ 10487338 w 12181200"/>
              <a:gd name="connsiteY1" fmla="*/ 0 h 6602114"/>
              <a:gd name="connsiteX2" fmla="*/ 10482575 w 12181200"/>
              <a:gd name="connsiteY2" fmla="*/ 1144588 h 6602114"/>
              <a:gd name="connsiteX3" fmla="*/ 11631925 w 12181200"/>
              <a:gd name="connsiteY3" fmla="*/ 1144588 h 6602114"/>
              <a:gd name="connsiteX4" fmla="*/ 11628750 w 12181200"/>
              <a:gd name="connsiteY4" fmla="*/ 1588 h 6602114"/>
              <a:gd name="connsiteX5" fmla="*/ 12181200 w 12181200"/>
              <a:gd name="connsiteY5" fmla="*/ 4763 h 6602114"/>
              <a:gd name="connsiteX6" fmla="*/ 12181200 w 12181200"/>
              <a:gd name="connsiteY6" fmla="*/ 6602114 h 6602114"/>
              <a:gd name="connsiteX7" fmla="*/ 0 w 12181200"/>
              <a:gd name="connsiteY7" fmla="*/ 6602114 h 6602114"/>
              <a:gd name="connsiteX8" fmla="*/ 0 w 12181200"/>
              <a:gd name="connsiteY8" fmla="*/ 4763 h 66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200" h="6602114">
                <a:moveTo>
                  <a:pt x="0" y="4763"/>
                </a:moveTo>
                <a:lnTo>
                  <a:pt x="10487338" y="0"/>
                </a:lnTo>
                <a:cubicBezTo>
                  <a:pt x="10485750" y="381529"/>
                  <a:pt x="10484163" y="763059"/>
                  <a:pt x="10482575" y="1144588"/>
                </a:cubicBezTo>
                <a:lnTo>
                  <a:pt x="11631925" y="1144588"/>
                </a:lnTo>
                <a:cubicBezTo>
                  <a:pt x="11630867" y="759355"/>
                  <a:pt x="11629808" y="386821"/>
                  <a:pt x="11628750" y="1588"/>
                </a:cubicBezTo>
                <a:lnTo>
                  <a:pt x="12181200" y="4763"/>
                </a:lnTo>
                <a:lnTo>
                  <a:pt x="12181200" y="6602114"/>
                </a:lnTo>
                <a:lnTo>
                  <a:pt x="0" y="6602114"/>
                </a:lnTo>
                <a:lnTo>
                  <a:pt x="0" y="4763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</p:spPr>
        <p:txBody>
          <a:bodyPr anchor="b" anchorCtr="0"/>
          <a:lstStyle>
            <a:lvl1pPr marL="0" indent="0" algn="ctr">
              <a:buNone/>
              <a:defRPr/>
            </a:lvl1pPr>
            <a:lvl2pPr marL="182562" indent="0">
              <a:buNone/>
              <a:defRPr/>
            </a:lvl2pPr>
            <a:lvl3pPr marL="406400" indent="0">
              <a:buNone/>
              <a:defRPr/>
            </a:lvl3pPr>
            <a:lvl4pPr marL="630237" indent="0">
              <a:buNone/>
              <a:defRPr/>
            </a:lvl4pPr>
            <a:lvl5pPr marL="863600" indent="0">
              <a:buNone/>
              <a:defRPr/>
            </a:lvl5pPr>
          </a:lstStyle>
          <a:p>
            <a:pPr lvl="0"/>
            <a:r>
              <a:rPr lang="de-DE"/>
              <a:t>White Layer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idx="1" hasCustomPrompt="1"/>
          </p:nvPr>
        </p:nvSpPr>
        <p:spPr>
          <a:xfrm>
            <a:off x="550801" y="1728000"/>
            <a:ext cx="8282050" cy="45000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>
          <a:solidFill>
            <a:srgbClr val="FFFFFF"/>
          </a:solidFill>
          <a:effectLst>
            <a:glow rad="63500">
              <a:schemeClr val="accent3">
                <a:satMod val="175000"/>
                <a:alpha val="20000"/>
              </a:schemeClr>
            </a:glow>
          </a:effectLst>
        </p:spPr>
        <p:txBody>
          <a:bodyPr lIns="180000" tIns="54000" rIns="180000"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3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43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insert action title.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68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Worldwid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2" cy="6597347"/>
          </a:xfrm>
          <a:custGeom>
            <a:avLst/>
            <a:gdLst/>
            <a:ahLst/>
            <a:cxnLst/>
            <a:rect l="l" t="t" r="r" b="b"/>
            <a:pathLst>
              <a:path w="12191999" h="6597351">
                <a:moveTo>
                  <a:pt x="0" y="0"/>
                </a:moveTo>
                <a:lnTo>
                  <a:pt x="10488613" y="0"/>
                </a:lnTo>
                <a:lnTo>
                  <a:pt x="10488613" y="1143000"/>
                </a:lnTo>
                <a:lnTo>
                  <a:pt x="11641138" y="1143000"/>
                </a:lnTo>
                <a:lnTo>
                  <a:pt x="11641138" y="0"/>
                </a:lnTo>
                <a:lnTo>
                  <a:pt x="12191999" y="0"/>
                </a:lnTo>
                <a:lnTo>
                  <a:pt x="12191999" y="6597351"/>
                </a:lnTo>
                <a:lnTo>
                  <a:pt x="0" y="6597351"/>
                </a:lnTo>
                <a:close/>
              </a:path>
            </a:pathLst>
          </a:custGeom>
        </p:spPr>
      </p:pic>
      <p:sp>
        <p:nvSpPr>
          <p:cNvPr id="12" name="CS Thank You"/>
          <p:cNvSpPr>
            <a:spLocks noGrp="1"/>
          </p:cNvSpPr>
          <p:nvPr>
            <p:ph type="title" hasCustomPrompt="1"/>
          </p:nvPr>
        </p:nvSpPr>
        <p:spPr>
          <a:xfrm>
            <a:off x="550800" y="3502800"/>
            <a:ext cx="4716000" cy="259200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>
            <a:lvl1pPr>
              <a:defRPr baseline="0"/>
            </a:lvl1pPr>
          </a:lstStyle>
          <a:p>
            <a:r>
              <a:rPr lang="en-US" noProof="0"/>
              <a:t>Thank you!</a:t>
            </a:r>
          </a:p>
        </p:txBody>
      </p:sp>
      <p:pic>
        <p:nvPicPr>
          <p:cNvPr id="10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S 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4474800"/>
            <a:ext cx="4284000" cy="144000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insert text</a:t>
            </a:r>
          </a:p>
        </p:txBody>
      </p:sp>
      <p:pic>
        <p:nvPicPr>
          <p:cNvPr id="13" name="CS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88613" y="-27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78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S Background">
            <a:extLst>
              <a:ext uri="{FF2B5EF4-FFF2-40B4-BE49-F238E27FC236}">
                <a16:creationId xmlns:a16="http://schemas.microsoft.com/office/drawing/2014/main" id="{08CF2BE9-8994-4B3D-B2F6-9D4B1E513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701"/>
            <a:ext cx="12192000" cy="5196840"/>
          </a:xfrm>
          <a:prstGeom prst="rect">
            <a:avLst/>
          </a:prstGeom>
        </p:spPr>
      </p:pic>
      <p:sp>
        <p:nvSpPr>
          <p:cNvPr id="12" name="CS Action title Placeholder"/>
          <p:cNvSpPr>
            <a:spLocks noGrp="1"/>
          </p:cNvSpPr>
          <p:nvPr>
            <p:ph type="title" hasCustomPrompt="1"/>
          </p:nvPr>
        </p:nvSpPr>
        <p:spPr>
          <a:xfrm>
            <a:off x="550800" y="1124743"/>
            <a:ext cx="5400000" cy="3310040"/>
          </a:xfr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lIns="288000" tIns="180000" rIns="216000" bIns="180000"/>
          <a:lstStyle/>
          <a:p>
            <a:r>
              <a:rPr lang="en-US"/>
              <a:t>Click to insert action title</a:t>
            </a:r>
            <a:endParaRPr lang="de-DE"/>
          </a:p>
        </p:txBody>
      </p:sp>
      <p:sp>
        <p:nvSpPr>
          <p:cNvPr id="13" name="CSVersion"/>
          <p:cNvSpPr/>
          <p:nvPr userDrawn="1"/>
        </p:nvSpPr>
        <p:spPr>
          <a:xfrm>
            <a:off x="5409696" y="4245694"/>
            <a:ext cx="54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>
                <a:solidFill>
                  <a:srgbClr val="FFFFFF"/>
                </a:solidFill>
              </a:rPr>
              <a:t>V 14.11</a:t>
            </a:r>
          </a:p>
        </p:txBody>
      </p:sp>
    </p:spTree>
    <p:extLst>
      <p:ext uri="{BB962C8B-B14F-4D97-AF65-F5344CB8AC3E}">
        <p14:creationId xmlns:p14="http://schemas.microsoft.com/office/powerpoint/2010/main" val="38196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14D4-C82E-FE81-EB8E-BB9EA8B2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44A2-3F04-50B2-7DBB-414A7865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F190A-4089-9071-BD9C-93CDFFAB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FC4B-B87A-35C2-1EF6-939A36E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48D1-3F22-26BC-807D-926C510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99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E72-7F68-6519-2161-EEF74F2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F2A-5650-3BC1-08A0-43A5B158D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F52C4-E0FF-9B1F-637F-9794B20A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BBDC-FDAF-84FD-9415-269FFFFC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A29C-A674-A96D-FC42-ED1B51C2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38766-BC4E-EB55-A6C5-D64A39E1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1BDB-9734-363B-B771-3357BF6C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E03D-4FA7-EA03-183D-F233CBC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B1E3A-36B8-AFE3-73B4-9D72C41A1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DCD83-29A6-1F98-748F-A9B379F05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76EB-FE07-76A6-42AE-A2ACCD820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2E05B-0AE7-F6C9-E257-67D14B8C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E838C-DF8D-D982-E167-31E177D1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8D59-A29B-A5E7-7A3F-7EC261E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1890-C2FB-FEEF-859C-EB600801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9DCEB-D334-E5FD-FC53-D095C81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5C07D-356B-30E1-4AFA-3E170F98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E9810-307F-63C5-A0D1-680AA279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691-FC2B-84F5-8B59-68917A34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1F98C-AB0D-9C8B-7A2B-66D88D3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0C2-12EF-842C-E949-82CD86D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DB9-773A-4EEF-FB4B-244B1C7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1E63-F6DA-C877-4282-7241BF92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5BA-462F-79CE-5CC3-745E1A7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813-D163-CE51-4A61-2C9C87CE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1AC8-AE64-F000-A849-259AEA08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7DE33-9EC9-3FC1-E331-68F67E49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0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81BC-5402-588F-50B2-D43467FC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D0408-8CFC-B050-4848-6AD9B72F7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B456-F1A3-B0FC-65EC-D7F9CAB9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F8E2-2352-2070-C9A1-A232132B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2EE12-5500-3AFF-9426-34C9FB2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114C-921A-9CED-8878-1AF300D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38531-CADC-3F0D-ACD2-DF123A48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DA78-C251-0796-4A44-DC43BA02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CCA0-2A16-A728-9C9D09D5B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2E7F-BF1C-4FE7-8AE3-D4B7526D0C57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5F44-EDCB-2AF6-9BDF-AFFC78AE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7917-B874-F85F-7C20-07741B11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BB4-DCD3-42D4-B8ED-C9BDA1E052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bearbeiten.</a:t>
            </a:r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1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S Slide no."/>
          <p:cNvSpPr txBox="1"/>
          <p:nvPr userDrawn="1"/>
        </p:nvSpPr>
        <p:spPr>
          <a:xfrm>
            <a:off x="205242" y="6505200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2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11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6" indent="-182566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4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86" indent="-223841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39" indent="-212728" algn="l" defTabSz="914411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7">
          <p15:clr>
            <a:srgbClr val="F26B43"/>
          </p15:clr>
        </p15:guide>
        <p15:guide id="2" pos="9892">
          <p15:clr>
            <a:srgbClr val="F26B43"/>
          </p15:clr>
        </p15:guide>
        <p15:guide id="3" orient="horz" pos="628">
          <p15:clr>
            <a:srgbClr val="F26B43"/>
          </p15:clr>
        </p15:guide>
        <p15:guide id="4" orient="horz" pos="2197">
          <p15:clr>
            <a:srgbClr val="F26B43"/>
          </p15:clr>
        </p15:guide>
        <p15:guide id="5" pos="130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S Action title Placeholder"/>
          <p:cNvSpPr>
            <a:spLocks noGrp="1"/>
          </p:cNvSpPr>
          <p:nvPr>
            <p:ph type="title"/>
          </p:nvPr>
        </p:nvSpPr>
        <p:spPr>
          <a:xfrm>
            <a:off x="550800" y="316800"/>
            <a:ext cx="9468000" cy="113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insert action title.</a:t>
            </a:r>
            <a:endParaRPr lang="de-DE"/>
          </a:p>
        </p:txBody>
      </p:sp>
      <p:sp>
        <p:nvSpPr>
          <p:cNvPr id="3" name="CS Body text Placeholder"/>
          <p:cNvSpPr>
            <a:spLocks noGrp="1"/>
          </p:cNvSpPr>
          <p:nvPr>
            <p:ph type="body" idx="1"/>
          </p:nvPr>
        </p:nvSpPr>
        <p:spPr>
          <a:xfrm>
            <a:off x="550800" y="1728000"/>
            <a:ext cx="8282050" cy="45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insert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S Slide no.">
            <a:extLst>
              <a:ext uri="{FF2B5EF4-FFF2-40B4-BE49-F238E27FC236}">
                <a16:creationId xmlns:a16="http://schemas.microsoft.com/office/drawing/2014/main" id="{F13A66FE-793A-4D2F-B8D6-BBEFE3DF05A2}"/>
              </a:ext>
            </a:extLst>
          </p:cNvPr>
          <p:cNvSpPr txBox="1"/>
          <p:nvPr userDrawn="1"/>
        </p:nvSpPr>
        <p:spPr>
          <a:xfrm>
            <a:off x="11327265" y="6437959"/>
            <a:ext cx="451411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spcBef>
                <a:spcPts val="600"/>
              </a:spcBef>
            </a:pPr>
            <a:fld id="{54A7AD75-56BC-4298-85D2-E4234A624E7F}" type="slidenum">
              <a:rPr lang="de-DE" sz="900" b="1" smtClean="0">
                <a:solidFill>
                  <a:schemeClr val="tx2"/>
                </a:solidFill>
                <a:latin typeface="+mn-lt"/>
              </a:rPr>
              <a:pPr algn="r">
                <a:spcBef>
                  <a:spcPts val="600"/>
                </a:spcBef>
              </a:pPr>
              <a:t>‹#›</a:t>
            </a:fld>
            <a:r>
              <a:rPr lang="de-DE" sz="9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9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223838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12725" algn="l" defTabSz="9144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accent3"/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5564">
          <p15:clr>
            <a:srgbClr val="F26B43"/>
          </p15:clr>
        </p15:guide>
        <p15:guide id="3" orient="horz" pos="1117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6219" y="3946477"/>
            <a:ext cx="5976360" cy="12146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A94"/>
                </a:solidFill>
                <a:latin typeface="Segoe UI"/>
                <a:cs typeface="Segoe UI"/>
              </a:rPr>
              <a:t>Radius Health </a:t>
            </a:r>
            <a:br>
              <a:rPr lang="en-US" sz="3600" dirty="0">
                <a:solidFill>
                  <a:srgbClr val="007A94"/>
                </a:solidFill>
                <a:latin typeface="Segoe UI"/>
                <a:cs typeface="Segoe UI"/>
              </a:rPr>
            </a:br>
            <a:r>
              <a:rPr lang="en-US" sz="2700" dirty="0">
                <a:solidFill>
                  <a:srgbClr val="007A94"/>
                </a:solidFill>
                <a:latin typeface="Segoe UI"/>
                <a:cs typeface="Segoe UI"/>
              </a:rPr>
              <a:t>Market Analysis for Osteoporosis</a:t>
            </a:r>
          </a:p>
        </p:txBody>
      </p:sp>
    </p:spTree>
    <p:extLst>
      <p:ext uri="{BB962C8B-B14F-4D97-AF65-F5344CB8AC3E}">
        <p14:creationId xmlns:p14="http://schemas.microsoft.com/office/powerpoint/2010/main" val="9298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to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0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Reviews about Effectiveness/Side Effects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6CADF-AAD5-890E-28DB-2C172C41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160" y="2688709"/>
            <a:ext cx="5623877" cy="3749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DDFDE-A832-0CA9-44D4-88F6B9A7331B}"/>
              </a:ext>
            </a:extLst>
          </p:cNvPr>
          <p:cNvSpPr txBox="1"/>
          <p:nvPr/>
        </p:nvSpPr>
        <p:spPr>
          <a:xfrm>
            <a:off x="7094904" y="1895867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related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effectiveness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were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A8E1A-5187-549A-D58C-FF2F7A31A655}"/>
              </a:ext>
            </a:extLst>
          </p:cNvPr>
          <p:cNvSpPr txBox="1"/>
          <p:nvPr/>
        </p:nvSpPr>
        <p:spPr>
          <a:xfrm rot="16200000">
            <a:off x="7604987" y="924119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E4DE25-1860-7AB2-AA44-0EC86D9B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98" y="2688708"/>
            <a:ext cx="5623876" cy="374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CB18-3A3D-FA51-01BB-888AA072F06A}"/>
              </a:ext>
            </a:extLst>
          </p:cNvPr>
          <p:cNvSpPr txBox="1"/>
          <p:nvPr/>
        </p:nvSpPr>
        <p:spPr>
          <a:xfrm>
            <a:off x="1213511" y="1895866"/>
            <a:ext cx="3293695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Almost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all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reviews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were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related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side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effects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2EAEC-B0FF-B284-7C33-4A182C2C3786}"/>
              </a:ext>
            </a:extLst>
          </p:cNvPr>
          <p:cNvSpPr txBox="1"/>
          <p:nvPr/>
        </p:nvSpPr>
        <p:spPr>
          <a:xfrm rot="16200000">
            <a:off x="1723594" y="924118"/>
            <a:ext cx="461665" cy="148182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180950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Positive &amp; Negative Reviews about Effectiveness and Side Effects for Top5 Drugs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308DF-E741-669E-D84C-09667E48CCC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Calibri"/>
              </a:rPr>
              <a:t>Reclast</a:t>
            </a:r>
            <a:r>
              <a:rPr lang="en-US" b="1" dirty="0">
                <a:latin typeface="Segoe UI" panose="020B0502040204020203" pitchFamily="34" charset="0"/>
                <a:cs typeface="Calibri"/>
              </a:rPr>
              <a:t> bottle, infusion </a:t>
            </a:r>
            <a:r>
              <a:rPr lang="en-US" dirty="0">
                <a:latin typeface="Segoe UI" panose="020B0502040204020203" pitchFamily="34" charset="0"/>
                <a:cs typeface="Calibri"/>
              </a:rPr>
              <a:t>is the most effective medication, but also has serious side effects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0726713-B6FE-3C8A-EB84-1E5CD7A9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83" y="1639759"/>
            <a:ext cx="4791466" cy="439522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D1844C1-71C9-FBE9-C849-F9FB1DA39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4" y="1639759"/>
            <a:ext cx="4791466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Summary Insights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725390"/>
            <a:ext cx="5486400" cy="17766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 err="1">
                <a:solidFill>
                  <a:srgbClr val="333333"/>
                </a:solidFill>
              </a:rPr>
              <a:t>Reclast</a:t>
            </a:r>
            <a:r>
              <a:rPr lang="en-US" sz="1600" dirty="0">
                <a:solidFill>
                  <a:srgbClr val="333333"/>
                </a:solidFill>
              </a:rPr>
              <a:t> bottle, Prolia, Actonel Tablet, Fosamax, and </a:t>
            </a:r>
            <a:r>
              <a:rPr lang="en-US" sz="1600" dirty="0" err="1">
                <a:solidFill>
                  <a:srgbClr val="333333"/>
                </a:solidFill>
              </a:rPr>
              <a:t>Atelvia</a:t>
            </a:r>
            <a:r>
              <a:rPr lang="en-US" sz="1600" dirty="0">
                <a:solidFill>
                  <a:srgbClr val="333333"/>
                </a:solidFill>
              </a:rPr>
              <a:t> were the top 5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Women between the ages of 45-74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7" y="4017836"/>
            <a:ext cx="6608619" cy="23306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Most reviews are related to side effects.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The majority of the reviews related to effectiveness were positive.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The majority of the reviews related to the side effects were negative.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lang="en-US" sz="1600" dirty="0">
                <a:solidFill>
                  <a:srgbClr val="333333"/>
                </a:solidFill>
                <a:sym typeface="Wingdings" panose="05000000000000000000" pitchFamily="2" charset="2"/>
              </a:rPr>
              <a:t>Top 5 drugs have concerning side effects according to the user reviews.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57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2"/>
          <p:cNvSpPr txBox="1">
            <a:spLocks/>
          </p:cNvSpPr>
          <p:nvPr/>
        </p:nvSpPr>
        <p:spPr>
          <a:xfrm>
            <a:off x="892161" y="1782570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Language models to determine specific side-effects and their distribution among the different age groups.</a:t>
            </a:r>
            <a:endParaRPr lang="de-DE" dirty="0">
              <a:cs typeface="Calibri"/>
            </a:endParaRPr>
          </a:p>
        </p:txBody>
      </p:sp>
      <p:sp>
        <p:nvSpPr>
          <p:cNvPr id="28" name="Inhaltsplatzhalter 3"/>
          <p:cNvSpPr txBox="1">
            <a:spLocks/>
          </p:cNvSpPr>
          <p:nvPr/>
        </p:nvSpPr>
        <p:spPr>
          <a:xfrm>
            <a:off x="892161" y="3150493"/>
            <a:ext cx="10553007" cy="1188589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Use of predictive modeling to obtain more fine-grained product-specific information.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(Are injectables more favorable than non-injectables?).</a:t>
            </a:r>
            <a:endParaRPr lang="de-DE" dirty="0">
              <a:cs typeface="Calibri"/>
            </a:endParaRP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892161" y="4497315"/>
            <a:ext cx="10553007" cy="13074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 w="12700">
            <a:solidFill>
              <a:schemeClr val="bg2"/>
            </a:solidFill>
          </a:ln>
        </p:spPr>
        <p:txBody>
          <a:bodyPr vert="horz" wrap="square" lIns="108000" tIns="72000" rIns="72000" bIns="72000" rtlCol="0" anchor="ctr" anchorCtr="0">
            <a:noAutofit/>
          </a:bodyPr>
          <a:lstStyle>
            <a:lvl1pPr marL="182563" indent="-18256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4075" indent="-223838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12725" algn="l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Further </a:t>
            </a:r>
            <a:r>
              <a:rPr lang="de-DE" dirty="0" err="1">
                <a:cs typeface="Calibri"/>
              </a:rPr>
              <a:t>explore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relationship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between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market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share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aggregate</a:t>
            </a:r>
            <a:r>
              <a:rPr lang="de-DE" dirty="0">
                <a:cs typeface="Calibri"/>
              </a:rPr>
              <a:t> </a:t>
            </a:r>
          </a:p>
          <a:p>
            <a:pPr marL="0" indent="0">
              <a:buNone/>
            </a:pP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quality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review </a:t>
            </a: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top </a:t>
            </a:r>
            <a:r>
              <a:rPr lang="de-DE" dirty="0" err="1">
                <a:cs typeface="Calibri"/>
              </a:rPr>
              <a:t>osteoporosis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medications</a:t>
            </a:r>
            <a:r>
              <a:rPr lang="de-DE" dirty="0">
                <a:cs typeface="Calibri"/>
              </a:rPr>
              <a:t>.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1996666"/>
            <a:ext cx="760396" cy="76039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3377530"/>
            <a:ext cx="760396" cy="76039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8" y="4758394"/>
            <a:ext cx="760396" cy="76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94BAC2-5750-58E8-DD25-781C8BCF2724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Way Forward: </a:t>
            </a:r>
            <a:endParaRPr lang="en-US" sz="2800" b="1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1E465C-8EEC-400C-8F95-6029A5E9D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EB43E98-7343-456B-9AB3-9416203DD565}"/>
              </a:ext>
            </a:extLst>
          </p:cNvPr>
          <p:cNvSpPr txBox="1">
            <a:spLocks/>
          </p:cNvSpPr>
          <p:nvPr/>
        </p:nvSpPr>
        <p:spPr>
          <a:xfrm>
            <a:off x="359000" y="3759977"/>
            <a:ext cx="6624000" cy="1980000"/>
          </a:xfrm>
          <a:prstGeom prst="rect">
            <a:avLst/>
          </a:prstGeom>
          <a:solidFill>
            <a:srgbClr val="FFFFFF">
              <a:alpha val="90000"/>
            </a:srgbClr>
          </a:solidFill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lIns="180000" tIns="144000" rIns="216000" bIns="180000" rtlCol="0" anchor="ctr" anchorCtr="0">
            <a:no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7A94"/>
                </a:solidFill>
                <a:latin typeface="Segoe UI (Headings)"/>
              </a:rPr>
              <a:t>Appendix</a:t>
            </a:r>
            <a:endParaRPr lang="en-US" b="1" dirty="0">
              <a:solidFill>
                <a:srgbClr val="007A94"/>
              </a:solidFill>
              <a:latin typeface="Segoe U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3641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Review Scores of Age Demographics.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0BC9C-1D11-5011-2768-CFBA075A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95" y="1512846"/>
            <a:ext cx="5273189" cy="3461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4EDBC-6CF1-5823-D5E7-4149B0E1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"/>
          <a:stretch/>
        </p:blipFill>
        <p:spPr>
          <a:xfrm>
            <a:off x="6096000" y="1512846"/>
            <a:ext cx="5491281" cy="34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1E62B-8F85-D5AF-8847-1838D48D4C52}"/>
              </a:ext>
            </a:extLst>
          </p:cNvPr>
          <p:cNvSpPr txBox="1"/>
          <p:nvPr/>
        </p:nvSpPr>
        <p:spPr>
          <a:xfrm>
            <a:off x="1012054" y="5229069"/>
            <a:ext cx="10575227" cy="550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3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316800"/>
            <a:ext cx="9841708" cy="1134000"/>
          </a:xfrm>
        </p:spPr>
        <p:txBody>
          <a:bodyPr/>
          <a:lstStyle/>
          <a:p>
            <a:r>
              <a:rPr lang="en-US"/>
              <a:t>Frequency of Reviews for most Reviewed Medications.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837BC-0DBB-262F-51C0-7685B4D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169" y="1450800"/>
            <a:ext cx="5612608" cy="492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C4DC-F3D2-6575-7A24-25AD18D17331}"/>
              </a:ext>
            </a:extLst>
          </p:cNvPr>
          <p:cNvSpPr txBox="1"/>
          <p:nvPr/>
        </p:nvSpPr>
        <p:spPr>
          <a:xfrm>
            <a:off x="7404288" y="2893266"/>
            <a:ext cx="3630243" cy="2038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nsights: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C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Frequency appears normally distributed over age, centered in the 55-64 age group while review scores are about uniformly distributed over age.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8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C729-32A1-2F79-38AA-0F5A695F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92" y="1424437"/>
            <a:ext cx="8837882" cy="478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EEFB8-28D3-3349-1E44-0CEFD0517829}"/>
              </a:ext>
            </a:extLst>
          </p:cNvPr>
          <p:cNvSpPr txBox="1"/>
          <p:nvPr/>
        </p:nvSpPr>
        <p:spPr>
          <a:xfrm>
            <a:off x="9685208" y="2221532"/>
            <a:ext cx="203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age proportions remain constant across the most frequently reviewed drugs.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769DB-1E9A-E3F3-BFB9-8D9AD4B2BB4D}"/>
              </a:ext>
            </a:extLst>
          </p:cNvPr>
          <p:cNvSpPr txBox="1"/>
          <p:nvPr/>
        </p:nvSpPr>
        <p:spPr>
          <a:xfrm>
            <a:off x="664597" y="447288"/>
            <a:ext cx="103251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Frequency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of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Reviews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by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Age Group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For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Most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Reviewed</a:t>
            </a:r>
            <a:r>
              <a:rPr lang="de-DE" sz="2400" b="1">
                <a:solidFill>
                  <a:srgbClr val="0088A6"/>
                </a:solidFill>
                <a:latin typeface="Segoe UI"/>
                <a:cs typeface="Segoe UI"/>
              </a:rPr>
              <a:t> </a:t>
            </a:r>
            <a:r>
              <a:rPr lang="de-DE" sz="2400" b="1" err="1">
                <a:solidFill>
                  <a:srgbClr val="0088A6"/>
                </a:solidFill>
                <a:latin typeface="Segoe UI"/>
                <a:cs typeface="Segoe UI"/>
              </a:rPr>
              <a:t>Medications</a:t>
            </a:r>
            <a:endParaRPr lang="de-DE" sz="16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342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91A3A-A415-C6DC-C504-71BA4B0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29" y="1337553"/>
            <a:ext cx="9841609" cy="4182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9C7B0-5451-98E4-A3B6-5617AA5F56FF}"/>
              </a:ext>
            </a:extLst>
          </p:cNvPr>
          <p:cNvSpPr txBox="1"/>
          <p:nvPr/>
        </p:nvSpPr>
        <p:spPr>
          <a:xfrm>
            <a:off x="1461051" y="5574037"/>
            <a:ext cx="8810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ea typeface="+mn-lt"/>
                <a:cs typeface="+mn-lt"/>
              </a:rPr>
              <a:t>Insights</a:t>
            </a:r>
            <a:r>
              <a:rPr lang="de-DE" b="1">
                <a:ea typeface="+mn-lt"/>
                <a:cs typeface="+mn-lt"/>
              </a:rPr>
              <a:t>: 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 err="1">
                <a:ea typeface="+mn-lt"/>
                <a:cs typeface="+mn-lt"/>
              </a:rPr>
              <a:t>There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does</a:t>
            </a:r>
            <a:r>
              <a:rPr lang="de-DE">
                <a:ea typeface="+mn-lt"/>
                <a:cs typeface="+mn-lt"/>
              </a:rPr>
              <a:t> not </a:t>
            </a:r>
            <a:r>
              <a:rPr lang="de-DE" err="1">
                <a:ea typeface="+mn-lt"/>
                <a:cs typeface="+mn-lt"/>
              </a:rPr>
              <a:t>appear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 a </a:t>
            </a:r>
            <a:r>
              <a:rPr lang="de-DE" err="1">
                <a:ea typeface="+mn-lt"/>
                <a:cs typeface="+mn-lt"/>
              </a:rPr>
              <a:t>major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relationship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between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age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 err="1">
                <a:ea typeface="+mn-lt"/>
                <a:cs typeface="+mn-lt"/>
              </a:rPr>
              <a:t>these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features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285750" indent="-285750">
              <a:buClr>
                <a:srgbClr val="007A94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Bullet 2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2A57-F4F5-1C20-3338-C51C1E26F469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Average Ratings for Satisfaction, Ease of Use, and Effectiveness Across Age. </a:t>
            </a:r>
          </a:p>
        </p:txBody>
      </p:sp>
    </p:spTree>
    <p:extLst>
      <p:ext uri="{BB962C8B-B14F-4D97-AF65-F5344CB8AC3E}">
        <p14:creationId xmlns:p14="http://schemas.microsoft.com/office/powerpoint/2010/main" val="190410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Background. </a:t>
            </a:r>
            <a:r>
              <a:rPr lang="en-US" b="0" dirty="0"/>
              <a:t>Radius Health Releases TYMLOS </a:t>
            </a:r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4AB06FE0-2A0B-40CD-ACED-8F0C7D6A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16049"/>
          <a:stretch/>
        </p:blipFill>
        <p:spPr>
          <a:xfrm>
            <a:off x="0" y="1665962"/>
            <a:ext cx="12192000" cy="519203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24E5262C-A45B-483B-BEB9-E1DF12C41984}"/>
              </a:ext>
            </a:extLst>
          </p:cNvPr>
          <p:cNvSpPr txBox="1">
            <a:spLocks/>
          </p:cNvSpPr>
          <p:nvPr/>
        </p:nvSpPr>
        <p:spPr>
          <a:xfrm>
            <a:off x="550800" y="2877591"/>
            <a:ext cx="8387717" cy="377636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6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2017 – FDA approves TYMLOS to treat postmenopausal osteoporosis in the US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8CAA"/>
                </a:solidFill>
                <a:latin typeface="Segoe UI"/>
              </a:rPr>
              <a:t>2021 – FDA approves the removal of some warnings of TYMLOS</a:t>
            </a: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27432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Research Needs: 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Which drugs are leading the market?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CAA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Who are the target demographics?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market drivers?</a:t>
            </a:r>
          </a:p>
          <a:p>
            <a:pPr marL="70866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rgbClr val="008CAA"/>
                </a:solidFill>
                <a:latin typeface="Segoe UI"/>
              </a:rPr>
              <a:t>What are the opportunities?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CAA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32" name="Picture 8" descr="Home | Radius">
            <a:extLst>
              <a:ext uri="{FF2B5EF4-FFF2-40B4-BE49-F238E27FC236}">
                <a16:creationId xmlns:a16="http://schemas.microsoft.com/office/drawing/2014/main" id="{CAD1F4D7-DAE4-A9ED-85BF-99EB1D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9" y="1665962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9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FE2-5EB2-68B0-0056-2B66F86C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2" y="1011934"/>
            <a:ext cx="4088617" cy="2921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D1845-E806-771A-FD07-AABD7E56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502" y="3982623"/>
            <a:ext cx="4088617" cy="2921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02073-6EC2-AA6A-54D7-1A5D1B5E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033" y="980078"/>
            <a:ext cx="4088617" cy="2921943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C43A54-F0EA-BABD-44AA-C51D2DBC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418" y="3933877"/>
            <a:ext cx="3722354" cy="2815763"/>
          </a:xfrm>
          <a:prstGeom prst="rect">
            <a:avLst/>
          </a:prstGeom>
        </p:spPr>
      </p:pic>
      <p:sp>
        <p:nvSpPr>
          <p:cNvPr id="14" name="Richtungspfeil 1">
            <a:extLst>
              <a:ext uri="{FF2B5EF4-FFF2-40B4-BE49-F238E27FC236}">
                <a16:creationId xmlns:a16="http://schemas.microsoft.com/office/drawing/2014/main" id="{7D8681C1-2678-5873-7828-0A7D5F4D8BD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2323708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is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correlated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Moderately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with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15" name="Richtungspfeil 1">
            <a:extLst>
              <a:ext uri="{FF2B5EF4-FFF2-40B4-BE49-F238E27FC236}">
                <a16:creationId xmlns:a16="http://schemas.microsoft.com/office/drawing/2014/main" id="{CE0E5833-007F-B749-CF6C-DA96F72220B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402193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Reviews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tend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to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have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higher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and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lower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ratings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F7F0-8591-5EC4-8F05-F10829A1BFDB}"/>
              </a:ext>
            </a:extLst>
          </p:cNvPr>
          <p:cNvSpPr txBox="1"/>
          <p:nvPr/>
        </p:nvSpPr>
        <p:spPr>
          <a:xfrm>
            <a:off x="664597" y="447288"/>
            <a:ext cx="10325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88A6"/>
                </a:solidFill>
                <a:latin typeface="Segoe UI"/>
                <a:cs typeface="Segoe UI"/>
              </a:rPr>
              <a:t>What is generally driving satisfaction? </a:t>
            </a:r>
            <a:r>
              <a:rPr lang="en-US" sz="2000">
                <a:solidFill>
                  <a:srgbClr val="0088A6"/>
                </a:solidFill>
                <a:latin typeface="Segoe UI"/>
                <a:cs typeface="Segoe UI"/>
              </a:rPr>
              <a:t>Ease of use or effectiveness?</a:t>
            </a:r>
            <a:endParaRPr lang="en-US" sz="2000" b="1">
              <a:solidFill>
                <a:srgbClr val="0088A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094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9382818-7428-53AF-FA09-9DC155B2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41596" y="3612205"/>
            <a:ext cx="3868047" cy="272923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8F4A670-00DF-CA7B-125C-8B7776CA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407" y="892745"/>
            <a:ext cx="3858184" cy="269571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D1486B8-38F3-2945-9346-BB5393E8F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4" y="3590150"/>
            <a:ext cx="3810382" cy="272191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69EE11E9-D7A8-3EEB-4832-F25451BA9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8078" y="892745"/>
            <a:ext cx="3826465" cy="27219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91DA20-0B2D-99AE-0A01-27B89C9A2F71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/>
                <a:cs typeface="Segoe UI"/>
              </a:rPr>
              <a:t>Good Reviews and Bad Reviews: </a:t>
            </a:r>
            <a:r>
              <a:rPr lang="en-US" sz="2800">
                <a:solidFill>
                  <a:srgbClr val="0088A6"/>
                </a:solidFill>
                <a:latin typeface="Segoe UI"/>
                <a:cs typeface="Segoe UI"/>
              </a:rPr>
              <a:t>What can we understand from the sub-categories?</a:t>
            </a:r>
            <a:endParaRPr lang="en-US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ichtungspfeil 1">
            <a:extLst>
              <a:ext uri="{FF2B5EF4-FFF2-40B4-BE49-F238E27FC236}">
                <a16:creationId xmlns:a16="http://schemas.microsoft.com/office/drawing/2014/main" id="{9BC5C745-20B7-8192-2D94-F486B93ECE1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114036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1.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0" name="Richtungspfeil 1">
            <a:extLst>
              <a:ext uri="{FF2B5EF4-FFF2-40B4-BE49-F238E27FC236}">
                <a16:creationId xmlns:a16="http://schemas.microsoft.com/office/drawing/2014/main" id="{FAB1F605-6604-9E58-2050-2DF226AF53F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2432516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2.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Low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1" name="Richtungspfeil 1">
            <a:extLst>
              <a:ext uri="{FF2B5EF4-FFF2-40B4-BE49-F238E27FC236}">
                <a16:creationId xmlns:a16="http://schemas.microsoft.com/office/drawing/2014/main" id="{18301B77-9C6C-AB03-E1F5-AD2DBE4956E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3802300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3.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effectiveness</a:t>
            </a:r>
            <a:r>
              <a:rPr lang="de-DE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= High </a:t>
            </a:r>
            <a:r>
              <a:rPr lang="de-DE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endParaRPr lang="de-DE">
              <a:solidFill>
                <a:srgbClr val="FFFFFF">
                  <a:lumMod val="100000"/>
                </a:srgb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Richtungspfeil 1">
            <a:extLst>
              <a:ext uri="{FF2B5EF4-FFF2-40B4-BE49-F238E27FC236}">
                <a16:creationId xmlns:a16="http://schemas.microsoft.com/office/drawing/2014/main" id="{9C903CA5-6D61-4C2D-E6B2-AB0318F164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" y="5122725"/>
            <a:ext cx="3740574" cy="1157634"/>
          </a:xfrm>
          <a:prstGeom prst="homePlate">
            <a:avLst>
              <a:gd name="adj" fmla="val 19554"/>
            </a:avLst>
          </a:prstGeom>
          <a:gradFill flip="none" rotWithShape="1">
            <a:gsLst>
              <a:gs pos="0">
                <a:srgbClr val="479BB7">
                  <a:lumMod val="100000"/>
                </a:srgbClr>
              </a:gs>
              <a:gs pos="100000">
                <a:srgbClr val="0085A6">
                  <a:lumMod val="100000"/>
                </a:srgbClr>
              </a:gs>
            </a:gsLst>
            <a:lin ang="5400000" scaled="1"/>
            <a:tileRect/>
          </a:gradFill>
          <a:ln w="6350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4.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ease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of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use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~ High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Satisfaction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(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Weaker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de-DE" b="1" err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relationship</a:t>
            </a:r>
            <a:r>
              <a:rPr lang="de-DE" b="1">
                <a:solidFill>
                  <a:srgbClr val="FFFFFF">
                    <a:lumMod val="100000"/>
                  </a:srgbClr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22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1E04F3-8C0B-FABD-DC93-A160E72AADCC}"/>
              </a:ext>
            </a:extLst>
          </p:cNvPr>
          <p:cNvSpPr txBox="1">
            <a:spLocks/>
          </p:cNvSpPr>
          <p:nvPr/>
        </p:nvSpPr>
        <p:spPr>
          <a:xfrm>
            <a:off x="-1" y="12716"/>
            <a:ext cx="12192001" cy="889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Ratings for Non-injectable vs. Injectable Treatment: </a:t>
            </a:r>
            <a:r>
              <a:rPr lang="en-US" sz="2800">
                <a:solidFill>
                  <a:srgbClr val="0088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 different age groups</a:t>
            </a:r>
            <a:endParaRPr lang="de-DE" sz="2800">
              <a:solidFill>
                <a:srgbClr val="0088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A6A508B6-787D-33FC-CF5D-EA0D75162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029"/>
              </p:ext>
            </p:extLst>
          </p:nvPr>
        </p:nvGraphicFramePr>
        <p:xfrm>
          <a:off x="273331" y="1126727"/>
          <a:ext cx="5637317" cy="2075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33495">
                  <a:extLst>
                    <a:ext uri="{9D8B030D-6E8A-4147-A177-3AD203B41FA5}">
                      <a16:colId xmlns:a16="http://schemas.microsoft.com/office/drawing/2014/main" val="1807575028"/>
                    </a:ext>
                  </a:extLst>
                </a:gridCol>
                <a:gridCol w="1612130">
                  <a:extLst>
                    <a:ext uri="{9D8B030D-6E8A-4147-A177-3AD203B41FA5}">
                      <a16:colId xmlns:a16="http://schemas.microsoft.com/office/drawing/2014/main" val="243005841"/>
                    </a:ext>
                  </a:extLst>
                </a:gridCol>
                <a:gridCol w="1091692">
                  <a:extLst>
                    <a:ext uri="{9D8B030D-6E8A-4147-A177-3AD203B41FA5}">
                      <a16:colId xmlns:a16="http://schemas.microsoft.com/office/drawing/2014/main" val="3630113691"/>
                    </a:ext>
                  </a:extLst>
                </a:gridCol>
              </a:tblGrid>
              <a:tr h="303257">
                <a:tc>
                  <a:txBody>
                    <a:bodyPr/>
                    <a:lstStyle/>
                    <a:p>
                      <a:pPr algn="l"/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 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6019"/>
                  </a:ext>
                </a:extLst>
              </a:tr>
              <a:tr h="1710182">
                <a:tc>
                  <a:txBody>
                    <a:bodyPr/>
                    <a:lstStyle/>
                    <a:p>
                      <a:pPr algn="l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Prolia Syringe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Reclast bottle, infusion</a:t>
                      </a:r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Zometa vial</a:t>
                      </a:r>
                    </a:p>
                    <a:p>
                      <a:pPr algn="l"/>
                      <a:endParaRPr lang="en-US" sz="1400" b="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/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Atelvia</a:t>
                      </a:r>
                      <a:b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400" b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Actonel tablet osteoporosis agents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Injectable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Non-injectable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545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de-DE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</a:t>
                      </a:r>
                    </a:p>
                    <a:p>
                      <a:pPr algn="ctr"/>
                      <a:endParaRPr lang="de-DE" sz="1400">
                        <a:solidFill>
                          <a:schemeClr val="bg1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8960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43705A-2C9B-0DF6-14F2-DA044987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09216"/>
              </p:ext>
            </p:extLst>
          </p:nvPr>
        </p:nvGraphicFramePr>
        <p:xfrm>
          <a:off x="87980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74AE36B-B95B-5230-D6DF-641541472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78634"/>
              </p:ext>
            </p:extLst>
          </p:nvPr>
        </p:nvGraphicFramePr>
        <p:xfrm>
          <a:off x="4150552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10195-0499-A3E8-C8C6-FDB1CE2B2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34943"/>
              </p:ext>
            </p:extLst>
          </p:nvPr>
        </p:nvGraphicFramePr>
        <p:xfrm>
          <a:off x="8213124" y="3427189"/>
          <a:ext cx="3978876" cy="300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E24205-CD5B-F7FA-35DF-B91835A0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17611"/>
              </p:ext>
            </p:extLst>
          </p:nvPr>
        </p:nvGraphicFramePr>
        <p:xfrm>
          <a:off x="5910648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8B7703B-E87A-6615-6E10-73292F7B2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6685"/>
              </p:ext>
            </p:extLst>
          </p:nvPr>
        </p:nvGraphicFramePr>
        <p:xfrm>
          <a:off x="8662813" y="1126727"/>
          <a:ext cx="3529187" cy="207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012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D5E8-8A65-490A-9810-5C6E33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812399" cy="1134000"/>
          </a:xfrm>
        </p:spPr>
        <p:txBody>
          <a:bodyPr/>
          <a:lstStyle/>
          <a:p>
            <a:r>
              <a:rPr lang="en-US" dirty="0"/>
              <a:t>Approach and Methodology</a:t>
            </a:r>
            <a:endParaRPr lang="en-US" b="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D6F1B9-854A-458F-8035-79F1866318F1}"/>
              </a:ext>
            </a:extLst>
          </p:cNvPr>
          <p:cNvSpPr txBox="1"/>
          <p:nvPr/>
        </p:nvSpPr>
        <p:spPr>
          <a:xfrm>
            <a:off x="1095916" y="2059701"/>
            <a:ext cx="45236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92841D7-23AB-4A59-9F37-4561DD7F57ED}"/>
              </a:ext>
            </a:extLst>
          </p:cNvPr>
          <p:cNvSpPr txBox="1"/>
          <p:nvPr/>
        </p:nvSpPr>
        <p:spPr>
          <a:xfrm>
            <a:off x="2135777" y="2429033"/>
            <a:ext cx="3100461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Data Analytics</a:t>
            </a:r>
          </a:p>
        </p:txBody>
      </p:sp>
      <p:sp>
        <p:nvSpPr>
          <p:cNvPr id="201" name="Rectangle 15">
            <a:extLst>
              <a:ext uri="{FF2B5EF4-FFF2-40B4-BE49-F238E27FC236}">
                <a16:creationId xmlns:a16="http://schemas.microsoft.com/office/drawing/2014/main" id="{53119D67-75EC-43A5-9558-0AAFA21B8677}"/>
              </a:ext>
            </a:extLst>
          </p:cNvPr>
          <p:cNvSpPr/>
          <p:nvPr/>
        </p:nvSpPr>
        <p:spPr bwMode="auto">
          <a:xfrm>
            <a:off x="5248422" y="1602280"/>
            <a:ext cx="5486400" cy="20228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Which drugs are leading the market?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most prescribed drugs to treat osteoporosis.</a:t>
            </a:r>
          </a:p>
          <a:p>
            <a:pPr algn="just">
              <a:defRPr/>
            </a:pPr>
            <a:endParaRPr lang="en-US" sz="1600" dirty="0">
              <a:solidFill>
                <a:srgbClr val="333333"/>
              </a:solidFill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Who are the target demographics?</a:t>
            </a:r>
            <a:endParaRPr lang="en-US" sz="1600" b="1" dirty="0">
              <a:solidFill>
                <a:srgbClr val="333333"/>
              </a:solidFill>
            </a:endParaRPr>
          </a:p>
          <a:p>
            <a:pPr algn="just">
              <a:defRPr/>
            </a:pPr>
            <a:r>
              <a:rPr lang="en-US" sz="1600" dirty="0">
                <a:solidFill>
                  <a:srgbClr val="333333"/>
                </a:solidFill>
              </a:rPr>
              <a:t>Analyze current market data to identify the demographics of the users.</a:t>
            </a:r>
          </a:p>
        </p:txBody>
      </p:sp>
      <p:cxnSp>
        <p:nvCxnSpPr>
          <p:cNvPr id="202" name="Gerade Verbindung 49">
            <a:extLst>
              <a:ext uri="{FF2B5EF4-FFF2-40B4-BE49-F238E27FC236}">
                <a16:creationId xmlns:a16="http://schemas.microsoft.com/office/drawing/2014/main" id="{2B53E5C9-98AB-4402-A39A-B60EBD3EBBAB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1591410"/>
            <a:ext cx="0" cy="21165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98C67FC-3B74-4F40-BE84-A63875D21961}"/>
              </a:ext>
            </a:extLst>
          </p:cNvPr>
          <p:cNvSpPr txBox="1"/>
          <p:nvPr/>
        </p:nvSpPr>
        <p:spPr>
          <a:xfrm>
            <a:off x="962069" y="4525817"/>
            <a:ext cx="72006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just"/>
            <a:r>
              <a:rPr lang="en-US" sz="66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II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23BA648-DBE6-43E1-A7DD-05A2702C0810}"/>
              </a:ext>
            </a:extLst>
          </p:cNvPr>
          <p:cNvSpPr txBox="1"/>
          <p:nvPr/>
        </p:nvSpPr>
        <p:spPr>
          <a:xfrm>
            <a:off x="2080358" y="4884183"/>
            <a:ext cx="3301047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Language Model</a:t>
            </a:r>
          </a:p>
        </p:txBody>
      </p:sp>
      <p:sp>
        <p:nvSpPr>
          <p:cNvPr id="206" name="Rectangle 15">
            <a:extLst>
              <a:ext uri="{FF2B5EF4-FFF2-40B4-BE49-F238E27FC236}">
                <a16:creationId xmlns:a16="http://schemas.microsoft.com/office/drawing/2014/main" id="{45C4456D-E606-45BD-811E-0F8855E134CA}"/>
              </a:ext>
            </a:extLst>
          </p:cNvPr>
          <p:cNvSpPr/>
          <p:nvPr/>
        </p:nvSpPr>
        <p:spPr bwMode="auto">
          <a:xfrm>
            <a:off x="5236238" y="4094780"/>
            <a:ext cx="5486400" cy="21767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market drivers?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identify what certain drivers lead to positive reviews.</a:t>
            </a:r>
          </a:p>
          <a:p>
            <a:pPr algn="just">
              <a:spcAft>
                <a:spcPts val="600"/>
              </a:spcAft>
              <a:defRPr/>
            </a:pPr>
            <a:endParaRPr kumimoji="0" lang="en-US" sz="160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+mn-ea"/>
              <a:cs typeface="+mn-cs"/>
              <a:sym typeface="Wingdings" panose="05000000000000000000" pitchFamily="2" charset="2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sz="1600" b="1" i="1" dirty="0">
                <a:solidFill>
                  <a:srgbClr val="333333"/>
                </a:solidFill>
                <a:sym typeface="Wingdings" panose="05000000000000000000" pitchFamily="2" charset="2"/>
              </a:rPr>
              <a:t>What are the opportunities?</a:t>
            </a:r>
          </a:p>
          <a:p>
            <a:pPr algn="just">
              <a:spcAft>
                <a:spcPts val="600"/>
              </a:spcAft>
              <a:defRPr/>
            </a:pP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Analyze the medication reviews to understand what the patients are looking for from their medications.</a:t>
            </a:r>
          </a:p>
        </p:txBody>
      </p:sp>
      <p:cxnSp>
        <p:nvCxnSpPr>
          <p:cNvPr id="207" name="Gerade Verbindung 49">
            <a:extLst>
              <a:ext uri="{FF2B5EF4-FFF2-40B4-BE49-F238E27FC236}">
                <a16:creationId xmlns:a16="http://schemas.microsoft.com/office/drawing/2014/main" id="{3062B607-2C0B-4ABF-91B1-02AE2F34C7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0356" y="4114798"/>
            <a:ext cx="0" cy="215671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About the Data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158">
            <a:extLst>
              <a:ext uri="{FF2B5EF4-FFF2-40B4-BE49-F238E27FC236}">
                <a16:creationId xmlns:a16="http://schemas.microsoft.com/office/drawing/2014/main" id="{4914A7A9-F21D-9B1A-2845-730800DA46D8}"/>
              </a:ext>
            </a:extLst>
          </p:cNvPr>
          <p:cNvSpPr/>
          <p:nvPr/>
        </p:nvSpPr>
        <p:spPr>
          <a:xfrm>
            <a:off x="397933" y="1794935"/>
            <a:ext cx="11490222" cy="387798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92">
            <a:extLst>
              <a:ext uri="{FF2B5EF4-FFF2-40B4-BE49-F238E27FC236}">
                <a16:creationId xmlns:a16="http://schemas.microsoft.com/office/drawing/2014/main" id="{3F85F8DF-E78F-7ABC-AB4F-31B4A82EFEA3}"/>
              </a:ext>
            </a:extLst>
          </p:cNvPr>
          <p:cNvSpPr txBox="1"/>
          <p:nvPr/>
        </p:nvSpPr>
        <p:spPr>
          <a:xfrm>
            <a:off x="3242119" y="1992693"/>
            <a:ext cx="46594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 dirty="0">
                <a:solidFill>
                  <a:srgbClr val="007A94"/>
                </a:solidFill>
                <a:latin typeface="Segoe UI"/>
                <a:cs typeface="Segoe UI"/>
              </a:rPr>
              <a:t>12 Features</a:t>
            </a:r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A2E1FC61-C996-9554-4DEA-7D0AF2E2B929}"/>
              </a:ext>
            </a:extLst>
          </p:cNvPr>
          <p:cNvSpPr/>
          <p:nvPr/>
        </p:nvSpPr>
        <p:spPr>
          <a:xfrm>
            <a:off x="843057" y="1992693"/>
            <a:ext cx="188337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600" b="1">
                <a:solidFill>
                  <a:srgbClr val="007A94"/>
                </a:solidFill>
                <a:latin typeface="Segoe UI"/>
                <a:cs typeface="Segoe UI"/>
              </a:rPr>
              <a:t>Dataset</a:t>
            </a:r>
          </a:p>
        </p:txBody>
      </p:sp>
      <p:sp>
        <p:nvSpPr>
          <p:cNvPr id="10" name="TextBox 387">
            <a:extLst>
              <a:ext uri="{FF2B5EF4-FFF2-40B4-BE49-F238E27FC236}">
                <a16:creationId xmlns:a16="http://schemas.microsoft.com/office/drawing/2014/main" id="{7552F30F-617F-0ED6-42CB-FCA3D65E359B}"/>
              </a:ext>
            </a:extLst>
          </p:cNvPr>
          <p:cNvSpPr txBox="1"/>
          <p:nvPr/>
        </p:nvSpPr>
        <p:spPr>
          <a:xfrm>
            <a:off x="843315" y="2310367"/>
            <a:ext cx="2112539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40"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WebMD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Drug Reviews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 err="1">
                <a:solidFill>
                  <a:srgbClr val="007A94"/>
                </a:solidFill>
                <a:latin typeface="Segoe UI"/>
                <a:cs typeface="Calibri"/>
              </a:rPr>
              <a:t>Context</a:t>
            </a: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: </a:t>
            </a:r>
          </a:p>
          <a:p>
            <a:pPr defTabSz="1219140"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The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dataset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provides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reviews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on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specific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prescription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 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drugs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along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conditions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, sex, and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user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rating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reflecting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overall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Calibr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.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Segoe UI"/>
              </a:rPr>
              <a:t>Source: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https://www.kaggle.com/datasets/rohanharode07/webmd-drug-reviews-dataset.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Calibri"/>
            </a:endParaRPr>
          </a:p>
          <a:p>
            <a:pPr defTabSz="1219140">
              <a:defRPr/>
            </a:pPr>
            <a:r>
              <a:rPr lang="de-DE" sz="1200" b="1" dirty="0">
                <a:solidFill>
                  <a:srgbClr val="007A94"/>
                </a:solidFill>
                <a:latin typeface="Segoe UI"/>
                <a:cs typeface="Calibri"/>
              </a:rPr>
              <a:t>Size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Calibri"/>
              </a:rPr>
              <a:t>: 362,806 x 12</a:t>
            </a: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solidFill>
                <a:srgbClr val="007A94"/>
              </a:solidFill>
              <a:cs typeface="Calibri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  <a:p>
            <a:pPr defTabSz="1219140">
              <a:defRPr/>
            </a:pPr>
            <a:endParaRPr lang="de-DE" sz="1200" dirty="0">
              <a:cs typeface="Calibri" panose="020F0502020204030204"/>
            </a:endParaRPr>
          </a:p>
        </p:txBody>
      </p:sp>
      <p:sp>
        <p:nvSpPr>
          <p:cNvPr id="11" name="Rectangle 243">
            <a:extLst>
              <a:ext uri="{FF2B5EF4-FFF2-40B4-BE49-F238E27FC236}">
                <a16:creationId xmlns:a16="http://schemas.microsoft.com/office/drawing/2014/main" id="{4F582BB7-79CB-E4C8-12FC-0B4EC3B8E4DE}"/>
              </a:ext>
            </a:extLst>
          </p:cNvPr>
          <p:cNvSpPr/>
          <p:nvPr/>
        </p:nvSpPr>
        <p:spPr>
          <a:xfrm>
            <a:off x="3312823" y="2350111"/>
            <a:ext cx="4908240" cy="25339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219140">
              <a:defRPr/>
            </a:pP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Drug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DrugID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id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name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condition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Review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patient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Side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text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side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associated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with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drug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if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any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</a:t>
            </a: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EaseofUse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Effectiveness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Satisfaction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5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star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rating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Date (date): date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entry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UsefulCount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number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users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who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found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review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useful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Age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numerical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age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group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range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user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Sex (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categorical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):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gender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of</a:t>
            </a:r>
            <a:r>
              <a:rPr lang="de-DE" sz="1200" dirty="0">
                <a:solidFill>
                  <a:srgbClr val="007A94"/>
                </a:solidFill>
                <a:latin typeface="Segoe UI"/>
                <a:cs typeface="Segoe UI"/>
              </a:rPr>
              <a:t> </a:t>
            </a:r>
            <a:r>
              <a:rPr lang="de-DE" sz="1200" dirty="0" err="1">
                <a:solidFill>
                  <a:srgbClr val="007A94"/>
                </a:solidFill>
                <a:latin typeface="Segoe UI"/>
                <a:cs typeface="Segoe UI"/>
              </a:rPr>
              <a:t>use</a:t>
            </a:r>
            <a:endParaRPr lang="de-DE" sz="1200" dirty="0">
              <a:solidFill>
                <a:srgbClr val="007A94"/>
              </a:solidFill>
              <a:latin typeface="Segoe UI"/>
              <a:cs typeface="Segoe UI"/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b="1" dirty="0">
              <a:solidFill>
                <a:schemeClr val="tx1"/>
              </a:solidFill>
            </a:endParaRPr>
          </a:p>
          <a:p>
            <a:pPr marL="285750" lvl="0" indent="-285750" defTabSz="1219140">
              <a:buFont typeface="Wingdings" panose="05000000000000000000" pitchFamily="2" charset="2"/>
              <a:buChar char="§"/>
              <a:defRPr/>
            </a:pPr>
            <a:endParaRPr lang="de-DE" sz="1400" dirty="0">
              <a:solidFill>
                <a:srgbClr val="007A94"/>
              </a:solidFill>
            </a:endParaRPr>
          </a:p>
        </p:txBody>
      </p:sp>
      <p:sp>
        <p:nvSpPr>
          <p:cNvPr id="14" name="TextBox 92">
            <a:extLst>
              <a:ext uri="{FF2B5EF4-FFF2-40B4-BE49-F238E27FC236}">
                <a16:creationId xmlns:a16="http://schemas.microsoft.com/office/drawing/2014/main" id="{D7EBFF40-3DB4-8D85-B454-046695C98629}"/>
              </a:ext>
            </a:extLst>
          </p:cNvPr>
          <p:cNvSpPr txBox="1"/>
          <p:nvPr/>
        </p:nvSpPr>
        <p:spPr>
          <a:xfrm>
            <a:off x="8592548" y="2025467"/>
            <a:ext cx="36899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1400" b="1"/>
            </a:lvl1pPr>
          </a:lstStyle>
          <a:p>
            <a:pPr defTabSz="1219140">
              <a:defRPr/>
            </a:pPr>
            <a:r>
              <a:rPr lang="de-DE" sz="1600">
                <a:solidFill>
                  <a:srgbClr val="007A94"/>
                </a:solidFill>
                <a:latin typeface="Segoe UI"/>
                <a:cs typeface="Segoe UI"/>
              </a:rPr>
              <a:t>Data </a:t>
            </a:r>
            <a:r>
              <a:rPr lang="de-DE" sz="1600" err="1">
                <a:solidFill>
                  <a:srgbClr val="007A94"/>
                </a:solidFill>
                <a:latin typeface="Segoe UI"/>
                <a:cs typeface="Segoe UI"/>
              </a:rPr>
              <a:t>Preprocessing</a:t>
            </a:r>
            <a:endParaRPr lang="de-DE" sz="16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15" name="TextBox 227">
            <a:extLst>
              <a:ext uri="{FF2B5EF4-FFF2-40B4-BE49-F238E27FC236}">
                <a16:creationId xmlns:a16="http://schemas.microsoft.com/office/drawing/2014/main" id="{8A0DE985-5D35-86E2-70B6-7A18EF41AD49}"/>
              </a:ext>
            </a:extLst>
          </p:cNvPr>
          <p:cNvSpPr txBox="1"/>
          <p:nvPr/>
        </p:nvSpPr>
        <p:spPr>
          <a:xfrm>
            <a:off x="8989142" y="3026272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Restrict condition to osteoporosis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pic>
        <p:nvPicPr>
          <p:cNvPr id="16" name="Grafik 84">
            <a:extLst>
              <a:ext uri="{FF2B5EF4-FFF2-40B4-BE49-F238E27FC236}">
                <a16:creationId xmlns:a16="http://schemas.microsoft.com/office/drawing/2014/main" id="{F37E84E1-D61B-6014-A2D9-77B19ED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26917" y="2958608"/>
            <a:ext cx="309336" cy="309336"/>
          </a:xfrm>
          <a:prstGeom prst="rect">
            <a:avLst/>
          </a:prstGeom>
        </p:spPr>
      </p:pic>
      <p:pic>
        <p:nvPicPr>
          <p:cNvPr id="17" name="Grafik 87">
            <a:extLst>
              <a:ext uri="{FF2B5EF4-FFF2-40B4-BE49-F238E27FC236}">
                <a16:creationId xmlns:a16="http://schemas.microsoft.com/office/drawing/2014/main" id="{52326547-D302-16E7-2AE0-25903CB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7977" y="3371961"/>
            <a:ext cx="309336" cy="309336"/>
          </a:xfrm>
          <a:prstGeom prst="rect">
            <a:avLst/>
          </a:prstGeom>
        </p:spPr>
      </p:pic>
      <p:pic>
        <p:nvPicPr>
          <p:cNvPr id="18" name="Grafik 90">
            <a:extLst>
              <a:ext uri="{FF2B5EF4-FFF2-40B4-BE49-F238E27FC236}">
                <a16:creationId xmlns:a16="http://schemas.microsoft.com/office/drawing/2014/main" id="{2A49DF1C-CADB-9E71-A711-AAFA3428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48451" y="3743270"/>
            <a:ext cx="309336" cy="309336"/>
          </a:xfrm>
          <a:prstGeom prst="rect">
            <a:avLst/>
          </a:prstGeom>
        </p:spPr>
      </p:pic>
      <p:sp>
        <p:nvSpPr>
          <p:cNvPr id="19" name="TextBox 227">
            <a:extLst>
              <a:ext uri="{FF2B5EF4-FFF2-40B4-BE49-F238E27FC236}">
                <a16:creationId xmlns:a16="http://schemas.microsoft.com/office/drawing/2014/main" id="{AA298C44-898A-5E39-586B-A68452D74382}"/>
              </a:ext>
            </a:extLst>
          </p:cNvPr>
          <p:cNvSpPr txBox="1"/>
          <p:nvPr/>
        </p:nvSpPr>
        <p:spPr>
          <a:xfrm>
            <a:off x="8989142" y="339898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Remove duplicate reviews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0" name="TextBox 227">
            <a:extLst>
              <a:ext uri="{FF2B5EF4-FFF2-40B4-BE49-F238E27FC236}">
                <a16:creationId xmlns:a16="http://schemas.microsoft.com/office/drawing/2014/main" id="{49F42A3B-767C-D533-053E-6575C705F9FF}"/>
              </a:ext>
            </a:extLst>
          </p:cNvPr>
          <p:cNvSpPr txBox="1"/>
          <p:nvPr/>
        </p:nvSpPr>
        <p:spPr>
          <a:xfrm>
            <a:off x="8989142" y="3761709"/>
            <a:ext cx="2899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9140">
              <a:defRPr/>
            </a:pPr>
            <a:r>
              <a:rPr lang="en-US" sz="1200">
                <a:solidFill>
                  <a:srgbClr val="007A94"/>
                </a:solidFill>
                <a:latin typeface="Segoe UI"/>
                <a:cs typeface="Segoe UI"/>
              </a:rPr>
              <a:t>R</a:t>
            </a:r>
            <a:r>
              <a:rPr lang="en-US" sz="1200" b="0" i="0">
                <a:solidFill>
                  <a:srgbClr val="007A94"/>
                </a:solidFill>
                <a:effectLst/>
                <a:latin typeface="Segoe UI"/>
                <a:cs typeface="Segoe UI"/>
              </a:rPr>
              <a:t>e-code the age to the desired buckets</a:t>
            </a:r>
            <a:endParaRPr lang="de-DE" sz="1200">
              <a:solidFill>
                <a:srgbClr val="007A94"/>
              </a:solidFill>
              <a:latin typeface="Segoe UI"/>
              <a:cs typeface="Segoe U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E92697-91ED-9C22-C17A-3F6717B44407}"/>
              </a:ext>
            </a:extLst>
          </p:cNvPr>
          <p:cNvSpPr/>
          <p:nvPr/>
        </p:nvSpPr>
        <p:spPr>
          <a:xfrm>
            <a:off x="7986329" y="3475127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0354F1-E336-6170-ABA8-45B6F48F6067}"/>
              </a:ext>
            </a:extLst>
          </p:cNvPr>
          <p:cNvSpPr/>
          <p:nvPr/>
        </p:nvSpPr>
        <p:spPr>
          <a:xfrm>
            <a:off x="2791619" y="3401384"/>
            <a:ext cx="576748" cy="477941"/>
          </a:xfrm>
          <a:prstGeom prst="rightArrow">
            <a:avLst/>
          </a:prstGeom>
          <a:solidFill>
            <a:srgbClr val="007A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Overview of Osteoporosis-related Illnesses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3E9D-2D23-AFFB-B308-AB427B8836EA}"/>
              </a:ext>
            </a:extLst>
          </p:cNvPr>
          <p:cNvSpPr/>
          <p:nvPr/>
        </p:nvSpPr>
        <p:spPr>
          <a:xfrm>
            <a:off x="664597" y="1426885"/>
            <a:ext cx="10883937" cy="487329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F8768-183C-10DE-0127-5113C155B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45322"/>
              </p:ext>
            </p:extLst>
          </p:nvPr>
        </p:nvGraphicFramePr>
        <p:xfrm>
          <a:off x="1028454" y="1706577"/>
          <a:ext cx="10088177" cy="44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650">
                  <a:extLst>
                    <a:ext uri="{9D8B030D-6E8A-4147-A177-3AD203B41FA5}">
                      <a16:colId xmlns:a16="http://schemas.microsoft.com/office/drawing/2014/main" val="1667587394"/>
                    </a:ext>
                  </a:extLst>
                </a:gridCol>
                <a:gridCol w="4221527">
                  <a:extLst>
                    <a:ext uri="{9D8B030D-6E8A-4147-A177-3AD203B41FA5}">
                      <a16:colId xmlns:a16="http://schemas.microsoft.com/office/drawing/2014/main" val="2666223176"/>
                    </a:ext>
                  </a:extLst>
                </a:gridCol>
              </a:tblGrid>
              <a:tr h="571453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"/>
                        </a:rPr>
                        <a:t>Conditions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/>
                        </a:rPr>
                        <a:t>Number of Reviews</a:t>
                      </a:r>
                    </a:p>
                  </a:txBody>
                  <a:tcPr>
                    <a:solidFill>
                      <a:srgbClr val="007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0663"/>
                  </a:ext>
                </a:extLst>
              </a:tr>
              <a:tr h="31112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</a:rPr>
                        <a:t>Osteoporosis in Male Patients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Aromatase Inhibitor Drug-Induced Osteoporosis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Men due to Deficient Function of Testis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Post-Menopausal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in postmenopausal woman at high risk for fracture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Glucocorticoid Drugs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Glucocorticoid-Induced Osteoporosis Prevention</a:t>
                      </a:r>
                    </a:p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Osteoporosis caused by Anti-Androgen Drugs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lnSpc>
                          <a:spcPct val="15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>
                        <a:lnSpc>
                          <a:spcPct val="200000"/>
                        </a:lnSpc>
                        <a:buNone/>
                      </a:pP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Segoe UI"/>
                        <a:ea typeface="+mn-ea"/>
                        <a:cs typeface="+mn-cs"/>
                      </a:endParaRPr>
                    </a:p>
                    <a:p>
                      <a:pPr marL="0" lvl="0" algn="ctr" defTabSz="914400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Female: 1116</a:t>
                      </a:r>
                      <a:endParaRPr lang="en-US" dirty="0"/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Male: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Unspecified: 170</a:t>
                      </a:r>
                    </a:p>
                    <a:p>
                      <a:pPr marL="0" lvl="0" algn="ctr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Number of Unique Drugs: 71</a:t>
                      </a:r>
                    </a:p>
                    <a:p>
                      <a:pPr marL="0" lvl="0" algn="ctr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+mn-cs"/>
                        </a:rPr>
                        <a:t>Rating Records from 2007 to 2020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en-US" dirty="0">
                        <a:latin typeface="Segoe U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9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54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Most Treated Conditions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DCB21-3DDD-2308-93F3-AD378D526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63" y="1058629"/>
            <a:ext cx="9488031" cy="4526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44775A-05CA-D851-37AB-E51C378E629E}"/>
              </a:ext>
            </a:extLst>
          </p:cNvPr>
          <p:cNvSpPr txBox="1"/>
          <p:nvPr/>
        </p:nvSpPr>
        <p:spPr>
          <a:xfrm>
            <a:off x="0" y="6217247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Calibri"/>
              </a:rPr>
              <a:t>Post-Menopausal Osteoporosis Prevention and Osteoporosis had the most number of unique treatments. </a:t>
            </a:r>
          </a:p>
          <a:p>
            <a:r>
              <a:rPr lang="en-US" dirty="0">
                <a:latin typeface="Segoe UI" panose="020B0502040204020203" pitchFamily="34" charset="0"/>
                <a:cs typeface="Calibri"/>
              </a:rPr>
              <a:t>TYMLOS treats Post-Menopausal Osteoporosis.</a:t>
            </a:r>
          </a:p>
        </p:txBody>
      </p:sp>
    </p:spTree>
    <p:extLst>
      <p:ext uri="{BB962C8B-B14F-4D97-AF65-F5344CB8AC3E}">
        <p14:creationId xmlns:p14="http://schemas.microsoft.com/office/powerpoint/2010/main" val="5175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Best and Worst Drugs Based on Ratings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3F7C-418B-4273-A9C8-AAB27B6E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2" y="2597028"/>
            <a:ext cx="6026877" cy="3051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F7A0F-1C9C-B018-4A83-DEECDA9C535A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Calibri"/>
              </a:rPr>
              <a:t>Difficult to identify the market leaders based on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2E8EA-EEBC-39E9-8760-6AC21871588F}"/>
              </a:ext>
            </a:extLst>
          </p:cNvPr>
          <p:cNvSpPr txBox="1"/>
          <p:nvPr/>
        </p:nvSpPr>
        <p:spPr>
          <a:xfrm>
            <a:off x="550799" y="1756637"/>
            <a:ext cx="9261418" cy="36933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Reclast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Bottle, Prolia,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Actonel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Tablet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top 3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BOTH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best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worst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rated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drugs</a:t>
            </a: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A3D4-9376-7EFD-E1E6-87479F771E1C}"/>
              </a:ext>
            </a:extLst>
          </p:cNvPr>
          <p:cNvSpPr txBox="1"/>
          <p:nvPr/>
        </p:nvSpPr>
        <p:spPr>
          <a:xfrm rot="16200000">
            <a:off x="985345" y="860423"/>
            <a:ext cx="461665" cy="13307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8A4D6-B892-5C1F-81F9-EDA64A34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96017"/>
            <a:ext cx="6026877" cy="30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Top Medications Based on Number of Reviews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A80C-7B55-AA37-F6A2-2720A883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547" y="1181091"/>
            <a:ext cx="9473120" cy="5113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FBE10-49A7-7E60-496D-BEDB585C1783}"/>
              </a:ext>
            </a:extLst>
          </p:cNvPr>
          <p:cNvSpPr txBox="1"/>
          <p:nvPr/>
        </p:nvSpPr>
        <p:spPr>
          <a:xfrm>
            <a:off x="-1" y="6488529"/>
            <a:ext cx="12225225" cy="36933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  <a:tileRect/>
          </a:gradFill>
          <a:ln w="12700" cmpd="sng">
            <a:solidFill>
              <a:srgbClr val="D8D8D8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prstClr val="black"/>
                </a:solidFill>
                <a:cs typeface="Calibri"/>
              </a:rPr>
              <a:t>Reclast</a:t>
            </a:r>
            <a:r>
              <a:rPr lang="en-US">
                <a:solidFill>
                  <a:prstClr val="black"/>
                </a:solidFill>
                <a:cs typeface="Calibri"/>
              </a:rPr>
              <a:t> Bottle (non-injectable) and Prolia (injectable) stand out as the most reviewed drugs.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3A62A-AF55-5FE1-F984-7873154F80A6}"/>
              </a:ext>
            </a:extLst>
          </p:cNvPr>
          <p:cNvSpPr txBox="1"/>
          <p:nvPr/>
        </p:nvSpPr>
        <p:spPr>
          <a:xfrm>
            <a:off x="10119946" y="2551837"/>
            <a:ext cx="1537078" cy="147732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prescribed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proportional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amount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reviewed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44357-43C6-861C-37E6-3118CE674B46}"/>
              </a:ext>
            </a:extLst>
          </p:cNvPr>
          <p:cNvSpPr txBox="1"/>
          <p:nvPr/>
        </p:nvSpPr>
        <p:spPr>
          <a:xfrm rot="16200000">
            <a:off x="10657653" y="1552464"/>
            <a:ext cx="461665" cy="1537077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Assumption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667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9F7-42D7-40BF-9E6B-1FDB981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9" y="316800"/>
            <a:ext cx="9600197" cy="1134000"/>
          </a:xfrm>
        </p:spPr>
        <p:txBody>
          <a:bodyPr/>
          <a:lstStyle/>
          <a:p>
            <a:r>
              <a:rPr lang="en-US" dirty="0"/>
              <a:t>Target Demographics</a:t>
            </a:r>
            <a:endParaRPr lang="en-US" b="0" dirty="0"/>
          </a:p>
        </p:txBody>
      </p:sp>
      <p:sp>
        <p:nvSpPr>
          <p:cNvPr id="5" name="CS Slide no.">
            <a:extLst>
              <a:ext uri="{FF2B5EF4-FFF2-40B4-BE49-F238E27FC236}">
                <a16:creationId xmlns:a16="http://schemas.microsoft.com/office/drawing/2014/main" id="{BF19F72C-F46F-43D0-89CC-6385D8A5149F}"/>
              </a:ext>
            </a:extLst>
          </p:cNvPr>
          <p:cNvSpPr txBox="1"/>
          <p:nvPr/>
        </p:nvSpPr>
        <p:spPr>
          <a:xfrm>
            <a:off x="11327266" y="6437959"/>
            <a:ext cx="451412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AD75-56BC-4298-85D2-E4234A624E7F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A993-92FD-AD91-9698-748958D4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11" y="1493730"/>
            <a:ext cx="6647967" cy="43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2598-8272-5168-EC62-0EE82AB2E059}"/>
              </a:ext>
            </a:extLst>
          </p:cNvPr>
          <p:cNvSpPr txBox="1"/>
          <p:nvPr/>
        </p:nvSpPr>
        <p:spPr>
          <a:xfrm>
            <a:off x="8572501" y="2950539"/>
            <a:ext cx="2066192" cy="923330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 large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majority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from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9B96-B096-0EFC-97C1-7E919EAEBC0B}"/>
              </a:ext>
            </a:extLst>
          </p:cNvPr>
          <p:cNvSpPr txBox="1"/>
          <p:nvPr/>
        </p:nvSpPr>
        <p:spPr>
          <a:xfrm rot="16200000">
            <a:off x="9018676" y="2042697"/>
            <a:ext cx="461665" cy="13540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Observation: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B70B0-77EF-1665-EB54-08E5B849503A}"/>
              </a:ext>
            </a:extLst>
          </p:cNvPr>
          <p:cNvSpPr txBox="1"/>
          <p:nvPr/>
        </p:nvSpPr>
        <p:spPr>
          <a:xfrm>
            <a:off x="8568106" y="1493730"/>
            <a:ext cx="2066192" cy="64633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82%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patients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C941-CE83-648D-FADD-03B197E0C333}"/>
              </a:ext>
            </a:extLst>
          </p:cNvPr>
          <p:cNvSpPr txBox="1"/>
          <p:nvPr/>
        </p:nvSpPr>
        <p:spPr>
          <a:xfrm rot="16200000">
            <a:off x="8851624" y="748546"/>
            <a:ext cx="461665" cy="10287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Statistics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CB4CD-7397-8357-1B57-E60CDBE07937}"/>
              </a:ext>
            </a:extLst>
          </p:cNvPr>
          <p:cNvSpPr txBox="1"/>
          <p:nvPr/>
        </p:nvSpPr>
        <p:spPr>
          <a:xfrm>
            <a:off x="8568106" y="4760139"/>
            <a:ext cx="2066192" cy="1200329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Women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ages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45-74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target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demographic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Radius Health.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A0DD-5316-FE08-5582-215DFEDA72BD}"/>
              </a:ext>
            </a:extLst>
          </p:cNvPr>
          <p:cNvSpPr txBox="1"/>
          <p:nvPr/>
        </p:nvSpPr>
        <p:spPr>
          <a:xfrm rot="16200000">
            <a:off x="8943943" y="3922636"/>
            <a:ext cx="461665" cy="1213338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Conclusion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4988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9ba286-781f-4924-8718-3ab32083bd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60000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3.xml><?xml version="1.0" encoding="utf-8"?>
<a:theme xmlns:a="http://schemas.openxmlformats.org/drawingml/2006/main" name="3_CS-Presentation">
  <a:themeElements>
    <a:clrScheme name="CS PPT 2014-10-24">
      <a:dk1>
        <a:srgbClr val="000000"/>
      </a:dk1>
      <a:lt1>
        <a:srgbClr val="FFFFFF"/>
      </a:lt1>
      <a:dk2>
        <a:srgbClr val="7D7D7D"/>
      </a:dk2>
      <a:lt2>
        <a:srgbClr val="D8D8D8"/>
      </a:lt2>
      <a:accent1>
        <a:srgbClr val="008CAA"/>
      </a:accent1>
      <a:accent2>
        <a:srgbClr val="78AF05"/>
      </a:accent2>
      <a:accent3>
        <a:srgbClr val="7D7D7D"/>
      </a:accent3>
      <a:accent4>
        <a:srgbClr val="B1B1B1"/>
      </a:accent4>
      <a:accent5>
        <a:srgbClr val="005F7D"/>
      </a:accent5>
      <a:accent6>
        <a:srgbClr val="A0002D"/>
      </a:accent6>
      <a:hlink>
        <a:srgbClr val="000000"/>
      </a:hlink>
      <a:folHlink>
        <a:srgbClr val="000000"/>
      </a:folHlink>
    </a:clrScheme>
    <a:fontScheme name="CS regular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ln>
          <a:solidFill>
            <a:schemeClr val="bg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563" indent="-182563"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DE.potx" id="{76C2426B-DE09-46B0-A4CE-C4206042EEF1}" vid="{A79E824A-ED12-48DF-AD44-B6CB760E0E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Widescreen</PresentationFormat>
  <Paragraphs>213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Segoe UI (Headings)</vt:lpstr>
      <vt:lpstr>Arial</vt:lpstr>
      <vt:lpstr>Calibri</vt:lpstr>
      <vt:lpstr>Calibri Light</vt:lpstr>
      <vt:lpstr>Segoe UI</vt:lpstr>
      <vt:lpstr>Symbol</vt:lpstr>
      <vt:lpstr>Wingdings</vt:lpstr>
      <vt:lpstr>Office Theme</vt:lpstr>
      <vt:lpstr>CS-Presentation</vt:lpstr>
      <vt:lpstr>3_CS-Presentation</vt:lpstr>
      <vt:lpstr>Radius Health  Market Analysis for Osteoporosis</vt:lpstr>
      <vt:lpstr>Background. Radius Health Releases TYMLOS </vt:lpstr>
      <vt:lpstr>Approach and Methodology</vt:lpstr>
      <vt:lpstr>About the Data</vt:lpstr>
      <vt:lpstr>Overview of Osteoporosis-related Illnesses</vt:lpstr>
      <vt:lpstr>Most Treated Conditions</vt:lpstr>
      <vt:lpstr>Best and Worst Drugs Based on Ratings</vt:lpstr>
      <vt:lpstr>Top Medications Based on Number of Reviews</vt:lpstr>
      <vt:lpstr>Target Demographics</vt:lpstr>
      <vt:lpstr>Approach and Methodology</vt:lpstr>
      <vt:lpstr>Reviews about Effectiveness/Side Effects</vt:lpstr>
      <vt:lpstr>Positive &amp; Negative Reviews about Effectiveness and Side Effects for Top5 Drugs</vt:lpstr>
      <vt:lpstr>Summary Insights</vt:lpstr>
      <vt:lpstr>PowerPoint Presentation</vt:lpstr>
      <vt:lpstr>PowerPoint Presentation</vt:lpstr>
      <vt:lpstr>Frequency and Review Scores of Age Demographics.</vt:lpstr>
      <vt:lpstr>Frequency of Reviews for most Reviewed Medications.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Opal</dc:creator>
  <cp:lastModifiedBy>Kim, Woon</cp:lastModifiedBy>
  <cp:revision>7</cp:revision>
  <dcterms:created xsi:type="dcterms:W3CDTF">2022-07-20T17:03:57Z</dcterms:created>
  <dcterms:modified xsi:type="dcterms:W3CDTF">2022-08-01T15:44:48Z</dcterms:modified>
</cp:coreProperties>
</file>